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Anton"/>
      <p:regular r:id="rId44"/>
    </p:embeddedFont>
    <p:embeddedFont>
      <p:font typeface="Lato"/>
      <p:regular r:id="rId45"/>
      <p:bold r:id="rId46"/>
      <p:italic r:id="rId47"/>
      <p:boldItalic r:id="rId48"/>
    </p:embeddedFont>
    <p:embeddedFont>
      <p:font typeface="Titillium Web"/>
      <p:regular r:id="rId49"/>
      <p:bold r:id="rId50"/>
      <p:italic r:id="rId51"/>
      <p:boldItalic r:id="rId52"/>
    </p:embeddedFont>
    <p:embeddedFont>
      <p:font typeface="Didact Gothic"/>
      <p:regular r:id="rId53"/>
    </p:embeddedFont>
    <p:embeddedFont>
      <p:font typeface="Raleway Light"/>
      <p:regular r:id="rId54"/>
      <p:bold r:id="rId55"/>
      <p:italic r:id="rId56"/>
      <p:boldItalic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Anton-regular.fntdata"/><Relationship Id="rId43" Type="http://schemas.openxmlformats.org/officeDocument/2006/relationships/font" Target="fonts/Raleway-bold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TitilliumWeb-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5.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HelveticaNeueLight-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itilliumWeb-italic.fntdata"/><Relationship Id="rId50" Type="http://schemas.openxmlformats.org/officeDocument/2006/relationships/font" Target="fonts/TitilliumWeb-bold.fntdata"/><Relationship Id="rId53" Type="http://schemas.openxmlformats.org/officeDocument/2006/relationships/font" Target="fonts/DidactGothic-regular.fntdata"/><Relationship Id="rId52" Type="http://schemas.openxmlformats.org/officeDocument/2006/relationships/font" Target="fonts/TitilliumWeb-boldItalic.fntdata"/><Relationship Id="rId11" Type="http://schemas.openxmlformats.org/officeDocument/2006/relationships/slide" Target="slides/slide6.xml"/><Relationship Id="rId55" Type="http://schemas.openxmlformats.org/officeDocument/2006/relationships/font" Target="fonts/RalewayLight-bold.fntdata"/><Relationship Id="rId10" Type="http://schemas.openxmlformats.org/officeDocument/2006/relationships/slide" Target="slides/slide5.xml"/><Relationship Id="rId54" Type="http://schemas.openxmlformats.org/officeDocument/2006/relationships/font" Target="fonts/RalewayLight-regular.fntdata"/><Relationship Id="rId13" Type="http://schemas.openxmlformats.org/officeDocument/2006/relationships/slide" Target="slides/slide8.xml"/><Relationship Id="rId57" Type="http://schemas.openxmlformats.org/officeDocument/2006/relationships/font" Target="fonts/RalewayLight-boldItalic.fntdata"/><Relationship Id="rId12" Type="http://schemas.openxmlformats.org/officeDocument/2006/relationships/slide" Target="slides/slide7.xml"/><Relationship Id="rId56" Type="http://schemas.openxmlformats.org/officeDocument/2006/relationships/font" Target="fonts/RalewayLight-italic.fntdata"/><Relationship Id="rId15" Type="http://schemas.openxmlformats.org/officeDocument/2006/relationships/slide" Target="slides/slide10.xml"/><Relationship Id="rId59" Type="http://schemas.openxmlformats.org/officeDocument/2006/relationships/font" Target="fonts/HelveticaNeue-bold.fntdata"/><Relationship Id="rId14" Type="http://schemas.openxmlformats.org/officeDocument/2006/relationships/slide" Target="slides/slide9.xml"/><Relationship Id="rId58" Type="http://schemas.openxmlformats.org/officeDocument/2006/relationships/font" Target="fonts/Helvetica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34f29e1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34f29e1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a5674f22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a5674f22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7401a52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7401a52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7401a52c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7401a52c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7401a52c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7401a52c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7401a52c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57401a52c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7401a52c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7401a52c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7401a52c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7401a52c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7401a52c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7401a52c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7401a52c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57401a52c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7401a52c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7401a52c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34f29e11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34f29e11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7401a52c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7401a52c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7401a52c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57401a52c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7401a52c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7401a52c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7401a52c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7401a52c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7401a52c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7401a52c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400">
                <a:solidFill>
                  <a:schemeClr val="dk1"/>
                </a:solidFill>
                <a:latin typeface="Didact Gothic"/>
                <a:ea typeface="Didact Gothic"/>
                <a:cs typeface="Didact Gothic"/>
                <a:sym typeface="Didact Gothic"/>
              </a:rPr>
              <a:t>Javascript es un lenguaje que puede ser utilizado por profesionales y para quienes se inician en el desarrollo y diseño de sitios web.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7401a52c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7401a52c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7401a52c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7401a52c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57401a52c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57401a52c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7401a52c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7401a52c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7401a52c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7401a52c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a5674f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a5674f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7401a52c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7401a52c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7401a52c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7401a52c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7401a52c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7401a52c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7401a52c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57401a52c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7401a52c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57401a52c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a5674f22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a5674f22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a5674f22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a5674f22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a5674f22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a5674f22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a5674f221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a5674f22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a5674f22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a5674f22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a5674f221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a5674f221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7458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9000" y="1920450"/>
            <a:ext cx="54300" cy="11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 name="Google Shape;12;p2"/>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_1_1">
    <p:spTree>
      <p:nvGrpSpPr>
        <p:cNvPr id="61" name="Shape 61"/>
        <p:cNvGrpSpPr/>
        <p:nvPr/>
      </p:nvGrpSpPr>
      <p:grpSpPr>
        <a:xfrm>
          <a:off x="0" y="0"/>
          <a:ext cx="0" cy="0"/>
          <a:chOff x="0" y="0"/>
          <a:chExt cx="0" cy="0"/>
        </a:xfrm>
      </p:grpSpPr>
      <p:sp>
        <p:nvSpPr>
          <p:cNvPr id="62" name="Google Shape;62;p11"/>
          <p:cNvSpPr/>
          <p:nvPr/>
        </p:nvSpPr>
        <p:spPr>
          <a:xfrm>
            <a:off x="0" y="0"/>
            <a:ext cx="2292000" cy="51435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2"/>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66" name="Google Shape;66;p12"/>
          <p:cNvSpPr/>
          <p:nvPr/>
        </p:nvSpPr>
        <p:spPr>
          <a:xfrm>
            <a:off x="579000" y="44679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3"/>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72" name="Shape 72"/>
        <p:cNvGrpSpPr/>
        <p:nvPr/>
      </p:nvGrpSpPr>
      <p:grpSpPr>
        <a:xfrm>
          <a:off x="0" y="0"/>
          <a:ext cx="0" cy="0"/>
          <a:chOff x="0" y="0"/>
          <a:chExt cx="0" cy="0"/>
        </a:xfrm>
      </p:grpSpPr>
      <p:sp>
        <p:nvSpPr>
          <p:cNvPr id="73" name="Google Shape;73;p14"/>
          <p:cNvSpPr/>
          <p:nvPr/>
        </p:nvSpPr>
        <p:spPr>
          <a:xfrm>
            <a:off x="0" y="0"/>
            <a:ext cx="9144000" cy="25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lt2"/>
        </a:solidFill>
      </p:bgPr>
    </p:bg>
    <p:spTree>
      <p:nvGrpSpPr>
        <p:cNvPr id="75" name="Shape 75"/>
        <p:cNvGrpSpPr/>
        <p:nvPr/>
      </p:nvGrpSpPr>
      <p:grpSpPr>
        <a:xfrm>
          <a:off x="0" y="0"/>
          <a:ext cx="0" cy="0"/>
          <a:chOff x="0" y="0"/>
          <a:chExt cx="0" cy="0"/>
        </a:xfrm>
      </p:grpSpPr>
      <p:sp>
        <p:nvSpPr>
          <p:cNvPr id="76" name="Google Shape;76;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5"/>
          <p:cNvGrpSpPr/>
          <p:nvPr/>
        </p:nvGrpSpPr>
        <p:grpSpPr>
          <a:xfrm>
            <a:off x="830392" y="1191256"/>
            <a:ext cx="745763" cy="45826"/>
            <a:chOff x="4580561" y="2589004"/>
            <a:chExt cx="1064464" cy="25200"/>
          </a:xfrm>
        </p:grpSpPr>
        <p:sp>
          <p:nvSpPr>
            <p:cNvPr id="78" name="Google Shape;78;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1" name="Google Shape;81;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 name="Google Shape;82;p15"/>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3" name="Shape 83"/>
        <p:cNvGrpSpPr/>
        <p:nvPr/>
      </p:nvGrpSpPr>
      <p:grpSpPr>
        <a:xfrm>
          <a:off x="0" y="0"/>
          <a:ext cx="0" cy="0"/>
          <a:chOff x="0" y="0"/>
          <a:chExt cx="0" cy="0"/>
        </a:xfrm>
      </p:grpSpPr>
      <p:sp>
        <p:nvSpPr>
          <p:cNvPr id="84" name="Google Shape;84;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6" name="Google Shape;86;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579000" y="1722000"/>
            <a:ext cx="54300" cy="136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 name="Google Shape;16;p3"/>
          <p:cNvSpPr txBox="1"/>
          <p:nvPr>
            <p:ph type="ctrTitle"/>
          </p:nvPr>
        </p:nvSpPr>
        <p:spPr>
          <a:xfrm>
            <a:off x="826350" y="15192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7" name="Google Shape;17;p3"/>
          <p:cNvSpPr txBox="1"/>
          <p:nvPr>
            <p:ph idx="1" type="subTitle"/>
          </p:nvPr>
        </p:nvSpPr>
        <p:spPr>
          <a:xfrm>
            <a:off x="826350" y="27638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8" name="Google Shape;18;p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9750"/>
            <a:ext cx="77268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1261050" y="10581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rtl="0">
              <a:spcBef>
                <a:spcPts val="0"/>
              </a:spcBef>
              <a:spcAft>
                <a:spcPts val="0"/>
              </a:spcAft>
              <a:buClr>
                <a:srgbClr val="FFFFFF"/>
              </a:buClr>
              <a:buSzPts val="3000"/>
              <a:buChar char="▹"/>
              <a:defRPr i="1" sz="3000">
                <a:solidFill>
                  <a:srgbClr val="FFFFFF"/>
                </a:solidFill>
              </a:defRPr>
            </a:lvl9pPr>
          </a:lstStyle>
          <a:p/>
        </p:txBody>
      </p:sp>
      <p:sp>
        <p:nvSpPr>
          <p:cNvPr id="22" name="Google Shape;22;p4"/>
          <p:cNvSpPr txBox="1"/>
          <p:nvPr/>
        </p:nvSpPr>
        <p:spPr>
          <a:xfrm>
            <a:off x="439873" y="7423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600">
                <a:solidFill>
                  <a:srgbClr val="FFFFFF"/>
                </a:solidFill>
              </a:rPr>
              <a:t>“</a:t>
            </a:r>
            <a:endParaRPr b="1" sz="9600">
              <a:solidFill>
                <a:srgbClr val="FFFFFF"/>
              </a:solidFill>
            </a:endParaRPr>
          </a:p>
        </p:txBody>
      </p:sp>
      <p:sp>
        <p:nvSpPr>
          <p:cNvPr id="23" name="Google Shape;23;p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 name="Google Shape;26;p5"/>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7" name="Google Shape;27;p5"/>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 name="Google Shape;32;p6"/>
          <p:cNvSpPr txBox="1"/>
          <p:nvPr>
            <p:ph idx="1" type="body"/>
          </p:nvPr>
        </p:nvSpPr>
        <p:spPr>
          <a:xfrm>
            <a:off x="844425" y="1584700"/>
            <a:ext cx="32673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3" name="Google Shape;33;p6"/>
          <p:cNvSpPr txBox="1"/>
          <p:nvPr>
            <p:ph idx="2" type="body"/>
          </p:nvPr>
        </p:nvSpPr>
        <p:spPr>
          <a:xfrm>
            <a:off x="4308498" y="1584700"/>
            <a:ext cx="32673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4" name="Google Shape;34;p6"/>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 name="Google Shape;39;p7"/>
          <p:cNvSpPr txBox="1"/>
          <p:nvPr>
            <p:ph idx="1" type="body"/>
          </p:nvPr>
        </p:nvSpPr>
        <p:spPr>
          <a:xfrm>
            <a:off x="8444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2" type="body"/>
          </p:nvPr>
        </p:nvSpPr>
        <p:spPr>
          <a:xfrm>
            <a:off x="32172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txBox="1"/>
          <p:nvPr>
            <p:ph idx="3" type="body"/>
          </p:nvPr>
        </p:nvSpPr>
        <p:spPr>
          <a:xfrm>
            <a:off x="55901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 name="Google Shape;42;p7"/>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7" name="Google Shape;47;p8"/>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olor">
  <p:cSld name="TITLE_ONLY_1">
    <p:spTree>
      <p:nvGrpSpPr>
        <p:cNvPr id="50" name="Shape 50"/>
        <p:cNvGrpSpPr/>
        <p:nvPr/>
      </p:nvGrpSpPr>
      <p:grpSpPr>
        <a:xfrm>
          <a:off x="0" y="0"/>
          <a:ext cx="0" cy="0"/>
          <a:chOff x="0" y="0"/>
          <a:chExt cx="0" cy="0"/>
        </a:xfrm>
      </p:grpSpPr>
      <p:sp>
        <p:nvSpPr>
          <p:cNvPr id="51" name="Google Shape;51;p9"/>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3" name="Google Shape;53;p9"/>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 name="Google Shape;54;p9"/>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half">
  <p:cSld name="TITLE_ONLY_1_1">
    <p:spTree>
      <p:nvGrpSpPr>
        <p:cNvPr id="55" name="Shape 55"/>
        <p:cNvGrpSpPr/>
        <p:nvPr/>
      </p:nvGrpSpPr>
      <p:grpSpPr>
        <a:xfrm>
          <a:off x="0" y="0"/>
          <a:ext cx="0" cy="0"/>
          <a:chOff x="0" y="0"/>
          <a:chExt cx="0" cy="0"/>
        </a:xfrm>
      </p:grpSpPr>
      <p:sp>
        <p:nvSpPr>
          <p:cNvPr id="56" name="Google Shape;56;p10"/>
          <p:cNvSpPr/>
          <p:nvPr/>
        </p:nvSpPr>
        <p:spPr>
          <a:xfrm>
            <a:off x="0" y="0"/>
            <a:ext cx="4578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8" name="Google Shape;58;p10"/>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10"/>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Raleway"/>
              <a:buNone/>
              <a:defRPr b="1" sz="2600">
                <a:solidFill>
                  <a:schemeClr val="dk1"/>
                </a:solidFill>
                <a:latin typeface="Raleway"/>
                <a:ea typeface="Raleway"/>
                <a:cs typeface="Raleway"/>
                <a:sym typeface="Raleway"/>
              </a:defRPr>
            </a:lvl1pPr>
            <a:lvl2pPr lvl="1"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2pPr>
            <a:lvl3pPr lvl="2"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3pPr>
            <a:lvl4pPr lvl="3"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4pPr>
            <a:lvl5pPr lvl="4"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5pPr>
            <a:lvl6pPr lvl="5"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6pPr>
            <a:lvl7pPr lvl="6"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7pPr>
            <a:lvl8pPr lvl="7"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8pPr>
            <a:lvl9pPr lvl="8"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chemeClr val="accent1"/>
              </a:buClr>
              <a:buSzPts val="1800"/>
              <a:buFont typeface="Raleway"/>
              <a:buChar char="▪"/>
              <a:defRPr sz="1800">
                <a:solidFill>
                  <a:schemeClr val="dk1"/>
                </a:solidFill>
                <a:latin typeface="Raleway"/>
                <a:ea typeface="Raleway"/>
                <a:cs typeface="Raleway"/>
                <a:sym typeface="Raleway"/>
              </a:defRPr>
            </a:lvl1pPr>
            <a:lvl2pPr indent="-342900" lvl="1" marL="914400" rtl="0">
              <a:spcBef>
                <a:spcPts val="0"/>
              </a:spcBef>
              <a:spcAft>
                <a:spcPts val="0"/>
              </a:spcAft>
              <a:buClr>
                <a:schemeClr val="accent1"/>
              </a:buClr>
              <a:buSzPts val="1800"/>
              <a:buFont typeface="Raleway"/>
              <a:buChar char="▫"/>
              <a:defRPr sz="1800">
                <a:solidFill>
                  <a:schemeClr val="dk1"/>
                </a:solidFill>
                <a:latin typeface="Raleway"/>
                <a:ea typeface="Raleway"/>
                <a:cs typeface="Raleway"/>
                <a:sym typeface="Raleway"/>
              </a:defRPr>
            </a:lvl2pPr>
            <a:lvl3pPr indent="-342900" lvl="2" marL="1371600" rtl="0">
              <a:spcBef>
                <a:spcPts val="0"/>
              </a:spcBef>
              <a:spcAft>
                <a:spcPts val="0"/>
              </a:spcAft>
              <a:buClr>
                <a:schemeClr val="accent1"/>
              </a:buClr>
              <a:buSzPts val="1800"/>
              <a:buFont typeface="Raleway"/>
              <a:buChar char="▸"/>
              <a:defRPr sz="1800">
                <a:solidFill>
                  <a:schemeClr val="dk1"/>
                </a:solidFill>
                <a:latin typeface="Raleway"/>
                <a:ea typeface="Raleway"/>
                <a:cs typeface="Raleway"/>
                <a:sym typeface="Raleway"/>
              </a:defRPr>
            </a:lvl3pPr>
            <a:lvl4pPr indent="-342900" lvl="3" marL="18288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4pPr>
            <a:lvl5pPr indent="-342900" lvl="4" marL="22860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5pPr>
            <a:lvl6pPr indent="-342900" lvl="5" marL="27432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6pPr>
            <a:lvl7pPr indent="-342900" lvl="6" marL="32004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7pPr>
            <a:lvl8pPr indent="-342900" lvl="7" marL="36576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8pPr>
            <a:lvl9pPr indent="-342900" lvl="8" marL="4114800" rtl="0">
              <a:spcBef>
                <a:spcPts val="0"/>
              </a:spcBef>
              <a:spcAft>
                <a:spcPts val="0"/>
              </a:spcAft>
              <a:buClr>
                <a:srgbClr val="FF004E"/>
              </a:buClr>
              <a:buSzPts val="1800"/>
              <a:buFont typeface="Raleway"/>
              <a:buChar char="▹"/>
              <a:defRPr sz="1800">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b="1" sz="1200">
                <a:solidFill>
                  <a:schemeClr val="accent1"/>
                </a:solidFill>
                <a:latin typeface="Titillium Web"/>
                <a:ea typeface="Titillium Web"/>
                <a:cs typeface="Titillium Web"/>
                <a:sym typeface="Titillium Web"/>
              </a:defRPr>
            </a:lvl1pPr>
            <a:lvl2pPr lvl="1" rtl="0" algn="r">
              <a:buNone/>
              <a:defRPr b="1" sz="1200">
                <a:solidFill>
                  <a:schemeClr val="accent1"/>
                </a:solidFill>
                <a:latin typeface="Titillium Web"/>
                <a:ea typeface="Titillium Web"/>
                <a:cs typeface="Titillium Web"/>
                <a:sym typeface="Titillium Web"/>
              </a:defRPr>
            </a:lvl2pPr>
            <a:lvl3pPr lvl="2" rtl="0" algn="r">
              <a:buNone/>
              <a:defRPr b="1" sz="1200">
                <a:solidFill>
                  <a:schemeClr val="accent1"/>
                </a:solidFill>
                <a:latin typeface="Titillium Web"/>
                <a:ea typeface="Titillium Web"/>
                <a:cs typeface="Titillium Web"/>
                <a:sym typeface="Titillium Web"/>
              </a:defRPr>
            </a:lvl3pPr>
            <a:lvl4pPr lvl="3" rtl="0" algn="r">
              <a:buNone/>
              <a:defRPr b="1" sz="1200">
                <a:solidFill>
                  <a:schemeClr val="accent1"/>
                </a:solidFill>
                <a:latin typeface="Titillium Web"/>
                <a:ea typeface="Titillium Web"/>
                <a:cs typeface="Titillium Web"/>
                <a:sym typeface="Titillium Web"/>
              </a:defRPr>
            </a:lvl4pPr>
            <a:lvl5pPr lvl="4" rtl="0" algn="r">
              <a:buNone/>
              <a:defRPr b="1" sz="1200">
                <a:solidFill>
                  <a:schemeClr val="accent1"/>
                </a:solidFill>
                <a:latin typeface="Titillium Web"/>
                <a:ea typeface="Titillium Web"/>
                <a:cs typeface="Titillium Web"/>
                <a:sym typeface="Titillium Web"/>
              </a:defRPr>
            </a:lvl5pPr>
            <a:lvl6pPr lvl="5" rtl="0" algn="r">
              <a:buNone/>
              <a:defRPr b="1" sz="1200">
                <a:solidFill>
                  <a:schemeClr val="accent1"/>
                </a:solidFill>
                <a:latin typeface="Titillium Web"/>
                <a:ea typeface="Titillium Web"/>
                <a:cs typeface="Titillium Web"/>
                <a:sym typeface="Titillium Web"/>
              </a:defRPr>
            </a:lvl6pPr>
            <a:lvl7pPr lvl="6" rtl="0" algn="r">
              <a:buNone/>
              <a:defRPr b="1" sz="1200">
                <a:solidFill>
                  <a:schemeClr val="accent1"/>
                </a:solidFill>
                <a:latin typeface="Titillium Web"/>
                <a:ea typeface="Titillium Web"/>
                <a:cs typeface="Titillium Web"/>
                <a:sym typeface="Titillium Web"/>
              </a:defRPr>
            </a:lvl7pPr>
            <a:lvl8pPr lvl="7" rtl="0" algn="r">
              <a:buNone/>
              <a:defRPr b="1" sz="1200">
                <a:solidFill>
                  <a:schemeClr val="accent1"/>
                </a:solidFill>
                <a:latin typeface="Titillium Web"/>
                <a:ea typeface="Titillium Web"/>
                <a:cs typeface="Titillium Web"/>
                <a:sym typeface="Titillium Web"/>
              </a:defRPr>
            </a:lvl8pPr>
            <a:lvl9pPr lvl="8" rtl="0" algn="r">
              <a:buNone/>
              <a:defRPr b="1" sz="1200">
                <a:solidFill>
                  <a:schemeClr val="accent1"/>
                </a:solidFill>
                <a:latin typeface="Titillium Web"/>
                <a:ea typeface="Titillium Web"/>
                <a:cs typeface="Titillium Web"/>
                <a:sym typeface="Titillium Web"/>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s://www.w3schools.com/bootstrap5/bootstrap_button_groups.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www.w3schools.com/bootstrap5/index.php"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w3schools.com/bootstrap4/default.asp" TargetMode="Externa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gif"/><Relationship Id="rId4" Type="http://schemas.openxmlformats.org/officeDocument/2006/relationships/hyperlink" Target="https://www.w3schools.com/bootstrap4/bootstrap_carousel.as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gif"/><Relationship Id="rId4" Type="http://schemas.openxmlformats.org/officeDocument/2006/relationships/hyperlink" Target="https://www.w3schools.com/bootstrap4/bootstrap_dropdowns.as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gif"/><Relationship Id="rId4" Type="http://schemas.openxmlformats.org/officeDocument/2006/relationships/hyperlink" Target="https://www.w3schools.com/bootstrap4/bootstrap_modal.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gif"/><Relationship Id="rId4" Type="http://schemas.openxmlformats.org/officeDocument/2006/relationships/hyperlink" Target="https://www.w3schools.com/bootstrap4/bootstrap_collapse.as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odepen.io/anon/pen/BYyGKd/"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hyperlink" Target="https://getbootstrap.com/docs/4.0/getting-started/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800"/>
              <a:t>Clase 8: Maquetación con Bootstrap</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1176625" y="821225"/>
            <a:ext cx="6120900" cy="35574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523"/>
              <a:buNone/>
            </a:pPr>
            <a:r>
              <a:rPr b="1" lang="es" sz="1745">
                <a:latin typeface="Raleway"/>
                <a:ea typeface="Raleway"/>
                <a:cs typeface="Raleway"/>
                <a:sym typeface="Raleway"/>
              </a:rPr>
              <a:t>¡A PRACTICAR!</a:t>
            </a:r>
            <a:endParaRPr b="1" sz="1745">
              <a:solidFill>
                <a:schemeClr val="dk1"/>
              </a:solidFill>
              <a:latin typeface="Raleway"/>
              <a:ea typeface="Raleway"/>
              <a:cs typeface="Raleway"/>
              <a:sym typeface="Raleway"/>
            </a:endParaRPr>
          </a:p>
          <a:p>
            <a:pPr indent="0" lvl="0" marL="0" rtl="0" algn="l">
              <a:lnSpc>
                <a:spcPct val="115000"/>
              </a:lnSpc>
              <a:spcBef>
                <a:spcPts val="600"/>
              </a:spcBef>
              <a:spcAft>
                <a:spcPts val="0"/>
              </a:spcAft>
              <a:buSzPts val="523"/>
              <a:buNone/>
            </a:pPr>
            <a:r>
              <a:t/>
            </a:r>
            <a:endParaRPr b="1" sz="1400">
              <a:solidFill>
                <a:srgbClr val="4D5156"/>
              </a:solidFill>
              <a:latin typeface="Raleway"/>
              <a:ea typeface="Raleway"/>
              <a:cs typeface="Raleway"/>
              <a:sym typeface="Raleway"/>
            </a:endParaRPr>
          </a:p>
          <a:p>
            <a:pPr indent="0" lvl="0" marL="0" rtl="0" algn="l">
              <a:lnSpc>
                <a:spcPct val="115000"/>
              </a:lnSpc>
              <a:spcBef>
                <a:spcPts val="600"/>
              </a:spcBef>
              <a:spcAft>
                <a:spcPts val="0"/>
              </a:spcAft>
              <a:buSzPts val="523"/>
              <a:buNone/>
            </a:pPr>
            <a:r>
              <a:rPr b="1" lang="es" sz="1400">
                <a:solidFill>
                  <a:schemeClr val="dk1"/>
                </a:solidFill>
                <a:latin typeface="Raleway"/>
                <a:ea typeface="Raleway"/>
                <a:cs typeface="Raleway"/>
                <a:sym typeface="Raleway"/>
              </a:rPr>
              <a:t>Consigna:</a:t>
            </a:r>
            <a:r>
              <a:rPr lang="es" sz="1400">
                <a:solidFill>
                  <a:schemeClr val="dk1"/>
                </a:solidFill>
                <a:latin typeface="Raleway"/>
                <a:ea typeface="Raleway"/>
                <a:cs typeface="Raleway"/>
                <a:sym typeface="Raleway"/>
              </a:rPr>
              <a:t> en una página de tu proyecto, aplic</a:t>
            </a:r>
            <a:r>
              <a:rPr lang="es" sz="1400"/>
              <a:t>á</a:t>
            </a:r>
            <a:r>
              <a:rPr lang="es" sz="1400">
                <a:solidFill>
                  <a:schemeClr val="dk1"/>
                </a:solidFill>
                <a:latin typeface="Raleway"/>
                <a:ea typeface="Raleway"/>
                <a:cs typeface="Raleway"/>
                <a:sym typeface="Raleway"/>
              </a:rPr>
              <a:t> las diferentes funcionalidades vistas del framework Bootstrap. </a:t>
            </a:r>
            <a:endParaRPr sz="1400">
              <a:solidFill>
                <a:schemeClr val="dk1"/>
              </a:solidFill>
              <a:latin typeface="Raleway"/>
              <a:ea typeface="Raleway"/>
              <a:cs typeface="Raleway"/>
              <a:sym typeface="Raleway"/>
            </a:endParaRPr>
          </a:p>
          <a:p>
            <a:pPr indent="0" lvl="0" marL="0" rtl="0" algn="l">
              <a:lnSpc>
                <a:spcPct val="115000"/>
              </a:lnSpc>
              <a:spcBef>
                <a:spcPts val="600"/>
              </a:spcBef>
              <a:spcAft>
                <a:spcPts val="0"/>
              </a:spcAft>
              <a:buSzPts val="523"/>
              <a:buNone/>
            </a:pPr>
            <a:r>
              <a:t/>
            </a:r>
            <a:endParaRPr b="1" sz="1400" u="sng">
              <a:latin typeface="Raleway"/>
              <a:ea typeface="Raleway"/>
              <a:cs typeface="Raleway"/>
              <a:sym typeface="Raleway"/>
            </a:endParaRPr>
          </a:p>
          <a:p>
            <a:pPr indent="0" lvl="0" marL="0" rtl="0" algn="l">
              <a:lnSpc>
                <a:spcPct val="115000"/>
              </a:lnSpc>
              <a:spcBef>
                <a:spcPts val="600"/>
              </a:spcBef>
              <a:spcAft>
                <a:spcPts val="0"/>
              </a:spcAft>
              <a:buSzPts val="523"/>
              <a:buNone/>
            </a:pPr>
            <a:r>
              <a:rPr b="1" lang="es" sz="1400" u="sng">
                <a:solidFill>
                  <a:schemeClr val="dk1"/>
                </a:solidFill>
                <a:latin typeface="Raleway"/>
                <a:ea typeface="Raleway"/>
                <a:cs typeface="Raleway"/>
                <a:sym typeface="Raleway"/>
              </a:rPr>
              <a:t>Opciones:</a:t>
            </a:r>
            <a:endParaRPr b="1" sz="1400" u="sng">
              <a:solidFill>
                <a:schemeClr val="dk1"/>
              </a:solidFill>
              <a:latin typeface="Raleway"/>
              <a:ea typeface="Raleway"/>
              <a:cs typeface="Raleway"/>
              <a:sym typeface="Raleway"/>
            </a:endParaRPr>
          </a:p>
          <a:p>
            <a:pPr indent="-317500" lvl="0" marL="457200" rtl="0" algn="l">
              <a:lnSpc>
                <a:spcPct val="115000"/>
              </a:lnSpc>
              <a:spcBef>
                <a:spcPts val="600"/>
              </a:spcBef>
              <a:spcAft>
                <a:spcPts val="0"/>
              </a:spcAft>
              <a:buClr>
                <a:schemeClr val="dk1"/>
              </a:buClr>
              <a:buSzPts val="1400"/>
              <a:buFont typeface="Raleway"/>
              <a:buChar char="▪"/>
            </a:pPr>
            <a:r>
              <a:rPr lang="es" sz="1400">
                <a:solidFill>
                  <a:schemeClr val="dk1"/>
                </a:solidFill>
                <a:latin typeface="Raleway"/>
                <a:ea typeface="Raleway"/>
                <a:cs typeface="Raleway"/>
                <a:sym typeface="Raleway"/>
              </a:rPr>
              <a:t>Columnas</a:t>
            </a:r>
            <a:endParaRPr sz="1400">
              <a:solidFill>
                <a:schemeClr val="dk1"/>
              </a:solidFill>
              <a:latin typeface="Raleway"/>
              <a:ea typeface="Raleway"/>
              <a:cs typeface="Raleway"/>
              <a:sym typeface="Raleway"/>
            </a:endParaRPr>
          </a:p>
          <a:p>
            <a:pPr indent="-317500" lvl="0" marL="457200" rtl="0" algn="l">
              <a:lnSpc>
                <a:spcPct val="115000"/>
              </a:lnSpc>
              <a:spcBef>
                <a:spcPts val="0"/>
              </a:spcBef>
              <a:spcAft>
                <a:spcPts val="0"/>
              </a:spcAft>
              <a:buClr>
                <a:schemeClr val="dk1"/>
              </a:buClr>
              <a:buSzPts val="1400"/>
              <a:buFont typeface="Raleway"/>
              <a:buChar char="▪"/>
            </a:pPr>
            <a:r>
              <a:rPr lang="es" sz="1400">
                <a:solidFill>
                  <a:schemeClr val="dk1"/>
                </a:solidFill>
                <a:latin typeface="Raleway"/>
                <a:ea typeface="Raleway"/>
                <a:cs typeface="Raleway"/>
                <a:sym typeface="Raleway"/>
              </a:rPr>
              <a:t>Menú</a:t>
            </a:r>
            <a:endParaRPr sz="1400">
              <a:solidFill>
                <a:schemeClr val="dk1"/>
              </a:solidFill>
              <a:latin typeface="Raleway"/>
              <a:ea typeface="Raleway"/>
              <a:cs typeface="Raleway"/>
              <a:sym typeface="Raleway"/>
            </a:endParaRPr>
          </a:p>
          <a:p>
            <a:pPr indent="-317500" lvl="0" marL="457200" rtl="0" algn="l">
              <a:lnSpc>
                <a:spcPct val="115000"/>
              </a:lnSpc>
              <a:spcBef>
                <a:spcPts val="0"/>
              </a:spcBef>
              <a:spcAft>
                <a:spcPts val="0"/>
              </a:spcAft>
              <a:buClr>
                <a:schemeClr val="dk1"/>
              </a:buClr>
              <a:buSzPts val="1400"/>
              <a:buFont typeface="Raleway"/>
              <a:buChar char="▪"/>
            </a:pPr>
            <a:r>
              <a:rPr lang="es" sz="1400"/>
              <a:t>I</a:t>
            </a:r>
            <a:r>
              <a:rPr lang="es" sz="1400">
                <a:solidFill>
                  <a:schemeClr val="dk1"/>
                </a:solidFill>
                <a:latin typeface="Raleway"/>
                <a:ea typeface="Raleway"/>
                <a:cs typeface="Raleway"/>
                <a:sym typeface="Raleway"/>
              </a:rPr>
              <a:t>mágenes</a:t>
            </a:r>
            <a:endParaRPr sz="1400">
              <a:solidFill>
                <a:schemeClr val="dk1"/>
              </a:solidFill>
              <a:latin typeface="Raleway"/>
              <a:ea typeface="Raleway"/>
              <a:cs typeface="Raleway"/>
              <a:sym typeface="Raleway"/>
            </a:endParaRPr>
          </a:p>
          <a:p>
            <a:pPr indent="-317500" lvl="0" marL="457200" rtl="0" algn="l">
              <a:lnSpc>
                <a:spcPct val="115000"/>
              </a:lnSpc>
              <a:spcBef>
                <a:spcPts val="0"/>
              </a:spcBef>
              <a:spcAft>
                <a:spcPts val="0"/>
              </a:spcAft>
              <a:buClr>
                <a:schemeClr val="dk1"/>
              </a:buClr>
              <a:buSzPts val="1400"/>
              <a:buFont typeface="Raleway"/>
              <a:buChar char="▪"/>
            </a:pPr>
            <a:r>
              <a:rPr lang="es" sz="1400"/>
              <a:t>Cards</a:t>
            </a:r>
            <a:endParaRPr sz="1400">
              <a:solidFill>
                <a:schemeClr val="dk1"/>
              </a:solidFill>
              <a:latin typeface="Raleway"/>
              <a:ea typeface="Raleway"/>
              <a:cs typeface="Raleway"/>
              <a:sym typeface="Raleway"/>
            </a:endParaRPr>
          </a:p>
          <a:p>
            <a:pPr indent="0" lvl="0" marL="0" rtl="0" algn="l">
              <a:lnSpc>
                <a:spcPct val="100000"/>
              </a:lnSpc>
              <a:spcBef>
                <a:spcPts val="600"/>
              </a:spcBef>
              <a:spcAft>
                <a:spcPts val="0"/>
              </a:spcAft>
              <a:buClr>
                <a:schemeClr val="dk1"/>
              </a:buClr>
              <a:buSzPts val="523"/>
              <a:buFont typeface="Arial"/>
              <a:buNone/>
            </a:pPr>
            <a:r>
              <a:t/>
            </a:r>
            <a:endParaRPr sz="997">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nvSpPr>
        <p:spPr>
          <a:xfrm>
            <a:off x="3258550" y="2145625"/>
            <a:ext cx="4251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100">
                <a:latin typeface="Raleway"/>
                <a:ea typeface="Raleway"/>
                <a:cs typeface="Raleway"/>
                <a:sym typeface="Raleway"/>
              </a:rPr>
              <a:t>COMPONENTES</a:t>
            </a:r>
            <a:endParaRPr b="1" sz="31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200">
                <a:solidFill>
                  <a:srgbClr val="121212"/>
                </a:solidFill>
                <a:latin typeface="Lato"/>
                <a:ea typeface="Lato"/>
                <a:cs typeface="Lato"/>
                <a:sym typeface="Lato"/>
              </a:rPr>
              <a:t>FORMULARIOS</a:t>
            </a:r>
            <a:endParaRPr i="1" sz="32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168" name="Google Shape;168;p28"/>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500">
                <a:solidFill>
                  <a:srgbClr val="121212"/>
                </a:solidFill>
                <a:latin typeface="Raleway Light"/>
                <a:ea typeface="Raleway Light"/>
                <a:cs typeface="Raleway Light"/>
                <a:sym typeface="Raleway Light"/>
              </a:rPr>
              <a:t>Bootstrap aplica por defecto algunos estilos a todos los componentes de los formularios. Si además añades la clase </a:t>
            </a:r>
            <a:r>
              <a:rPr lang="es" sz="1500">
                <a:solidFill>
                  <a:srgbClr val="121212"/>
                </a:solidFill>
                <a:highlight>
                  <a:srgbClr val="E0FF00"/>
                </a:highlight>
                <a:latin typeface="Raleway Light"/>
                <a:ea typeface="Raleway Light"/>
                <a:cs typeface="Raleway Light"/>
                <a:sym typeface="Raleway Light"/>
              </a:rPr>
              <a:t>.form-control</a:t>
            </a:r>
            <a:r>
              <a:rPr lang="es" sz="1500">
                <a:solidFill>
                  <a:srgbClr val="121212"/>
                </a:solidFill>
                <a:latin typeface="Raleway Light"/>
                <a:ea typeface="Raleway Light"/>
                <a:cs typeface="Raleway Light"/>
                <a:sym typeface="Raleway Light"/>
              </a:rPr>
              <a:t> a los elementos </a:t>
            </a:r>
            <a:r>
              <a:rPr b="1" lang="es" sz="1500">
                <a:solidFill>
                  <a:srgbClr val="121212"/>
                </a:solidFill>
                <a:latin typeface="Raleway"/>
                <a:ea typeface="Raleway"/>
                <a:cs typeface="Raleway"/>
                <a:sym typeface="Raleway"/>
              </a:rPr>
              <a:t>&lt;input&gt;</a:t>
            </a:r>
            <a:r>
              <a:rPr lang="es" sz="1500">
                <a:solidFill>
                  <a:srgbClr val="121212"/>
                </a:solidFill>
                <a:latin typeface="Raleway Light"/>
                <a:ea typeface="Raleway Light"/>
                <a:cs typeface="Raleway Light"/>
                <a:sym typeface="Raleway Light"/>
              </a:rPr>
              <a:t>, </a:t>
            </a:r>
            <a:r>
              <a:rPr b="1" lang="es" sz="1500">
                <a:solidFill>
                  <a:srgbClr val="121212"/>
                </a:solidFill>
                <a:latin typeface="Raleway"/>
                <a:ea typeface="Raleway"/>
                <a:cs typeface="Raleway"/>
                <a:sym typeface="Raleway"/>
              </a:rPr>
              <a:t>&lt;textarea&gt;</a:t>
            </a:r>
            <a:r>
              <a:rPr lang="es" sz="1500">
                <a:solidFill>
                  <a:srgbClr val="121212"/>
                </a:solidFill>
                <a:latin typeface="Raleway Light"/>
                <a:ea typeface="Raleway Light"/>
                <a:cs typeface="Raleway Light"/>
                <a:sym typeface="Raleway Light"/>
              </a:rPr>
              <a:t> y </a:t>
            </a:r>
            <a:r>
              <a:rPr b="1" lang="es" sz="1500">
                <a:solidFill>
                  <a:srgbClr val="121212"/>
                </a:solidFill>
                <a:latin typeface="Raleway"/>
                <a:ea typeface="Raleway"/>
                <a:cs typeface="Raleway"/>
                <a:sym typeface="Raleway"/>
              </a:rPr>
              <a:t>&lt;select&gt;</a:t>
            </a:r>
            <a:r>
              <a:rPr lang="es" sz="1500">
                <a:solidFill>
                  <a:srgbClr val="121212"/>
                </a:solidFill>
                <a:latin typeface="Raleway Light"/>
                <a:ea typeface="Raleway Light"/>
                <a:cs typeface="Raleway Light"/>
                <a:sym typeface="Raleway Light"/>
              </a:rPr>
              <a:t>, su anchura se establece a </a:t>
            </a:r>
            <a:r>
              <a:rPr i="1" lang="es" sz="1500">
                <a:solidFill>
                  <a:srgbClr val="121212"/>
                </a:solidFill>
                <a:latin typeface="Raleway Light"/>
                <a:ea typeface="Raleway Light"/>
                <a:cs typeface="Raleway Light"/>
                <a:sym typeface="Raleway Light"/>
              </a:rPr>
              <a:t>width: 100%</a:t>
            </a:r>
            <a:r>
              <a:rPr lang="es" sz="1500">
                <a:solidFill>
                  <a:srgbClr val="121212"/>
                </a:solidFill>
                <a:latin typeface="Raleway Light"/>
                <a:ea typeface="Raleway Light"/>
                <a:cs typeface="Raleway Light"/>
                <a:sym typeface="Raleway Light"/>
              </a:rPr>
              <a:t>. </a:t>
            </a:r>
            <a:endParaRPr sz="1500">
              <a:solidFill>
                <a:srgbClr val="121212"/>
              </a:solidFill>
              <a:latin typeface="Raleway Light"/>
              <a:ea typeface="Raleway Light"/>
              <a:cs typeface="Raleway Light"/>
              <a:sym typeface="Raleway Light"/>
            </a:endParaRPr>
          </a:p>
          <a:p>
            <a:pPr indent="0" lvl="0" marL="0" rtl="0" algn="ctr">
              <a:lnSpc>
                <a:spcPct val="115000"/>
              </a:lnSpc>
              <a:spcBef>
                <a:spcPts val="0"/>
              </a:spcBef>
              <a:spcAft>
                <a:spcPts val="0"/>
              </a:spcAft>
              <a:buClr>
                <a:schemeClr val="dk1"/>
              </a:buClr>
              <a:buSzPts val="1100"/>
              <a:buFont typeface="Arial"/>
              <a:buNone/>
            </a:pPr>
            <a:r>
              <a:rPr lang="es" sz="1500">
                <a:solidFill>
                  <a:srgbClr val="121212"/>
                </a:solidFill>
                <a:latin typeface="Raleway Light"/>
                <a:ea typeface="Raleway Light"/>
                <a:cs typeface="Raleway Light"/>
                <a:sym typeface="Raleway Light"/>
              </a:rPr>
              <a:t>Si quieres optimizar el espaciado, utiliza la clase </a:t>
            </a:r>
            <a:r>
              <a:rPr i="1" lang="es" sz="1500">
                <a:solidFill>
                  <a:srgbClr val="121212"/>
                </a:solidFill>
                <a:highlight>
                  <a:srgbClr val="E0FF00"/>
                </a:highlight>
                <a:latin typeface="Raleway Light"/>
                <a:ea typeface="Raleway Light"/>
                <a:cs typeface="Raleway Light"/>
                <a:sym typeface="Raleway Light"/>
              </a:rPr>
              <a:t>.form-group</a:t>
            </a:r>
            <a:r>
              <a:rPr lang="es" sz="1500">
                <a:solidFill>
                  <a:srgbClr val="121212"/>
                </a:solidFill>
                <a:latin typeface="Raleway Light"/>
                <a:ea typeface="Raleway Light"/>
                <a:cs typeface="Raleway Light"/>
                <a:sym typeface="Raleway Light"/>
              </a:rPr>
              <a:t> para encerrar cada campo de formulario con su </a:t>
            </a:r>
            <a:r>
              <a:rPr b="1" lang="es" sz="1500">
                <a:solidFill>
                  <a:srgbClr val="121212"/>
                </a:solidFill>
                <a:latin typeface="Raleway"/>
                <a:ea typeface="Raleway"/>
                <a:cs typeface="Raleway"/>
                <a:sym typeface="Raleway"/>
              </a:rPr>
              <a:t>&lt;label&gt;</a:t>
            </a:r>
            <a:r>
              <a:rPr lang="es" sz="1500">
                <a:solidFill>
                  <a:srgbClr val="121212"/>
                </a:solidFill>
                <a:latin typeface="Raleway Light"/>
                <a:ea typeface="Raleway Light"/>
                <a:cs typeface="Raleway Light"/>
                <a:sym typeface="Raleway Light"/>
              </a:rPr>
              <a:t>.</a:t>
            </a:r>
            <a:endParaRPr i="1" sz="1500">
              <a:solidFill>
                <a:srgbClr val="121212"/>
              </a:solidFill>
              <a:latin typeface="Raleway Light"/>
              <a:ea typeface="Raleway Light"/>
              <a:cs typeface="Raleway Light"/>
              <a:sym typeface="Raleway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4" name="Google Shape;174;p29"/>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3100">
                <a:solidFill>
                  <a:srgbClr val="121212"/>
                </a:solidFill>
                <a:latin typeface="Lato"/>
                <a:ea typeface="Lato"/>
                <a:cs typeface="Lato"/>
                <a:sym typeface="Lato"/>
              </a:rPr>
              <a:t>FORMULARIO</a:t>
            </a:r>
            <a:endParaRPr i="1" sz="31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175" name="Google Shape;175;p29"/>
          <p:cNvSpPr txBox="1"/>
          <p:nvPr/>
        </p:nvSpPr>
        <p:spPr>
          <a:xfrm>
            <a:off x="4590775" y="246700"/>
            <a:ext cx="4392300" cy="4743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a:t>
            </a:r>
            <a:r>
              <a:rPr lang="es">
                <a:solidFill>
                  <a:srgbClr val="A52A2A"/>
                </a:solidFill>
                <a:latin typeface="Didact Gothic"/>
                <a:ea typeface="Didact Gothic"/>
                <a:cs typeface="Didact Gothic"/>
                <a:sym typeface="Didact Gothic"/>
              </a:rPr>
              <a:t>h1</a:t>
            </a:r>
            <a:r>
              <a:rPr lang="es">
                <a:solidFill>
                  <a:srgbClr val="0000CD"/>
                </a:solidFill>
                <a:latin typeface="Didact Gothic"/>
                <a:ea typeface="Didact Gothic"/>
                <a:cs typeface="Didact Gothic"/>
                <a:sym typeface="Didact Gothic"/>
              </a:rPr>
              <a:t>&gt;</a:t>
            </a:r>
            <a:r>
              <a:rPr lang="es">
                <a:solidFill>
                  <a:schemeClr val="dk1"/>
                </a:solidFill>
                <a:latin typeface="Didact Gothic"/>
                <a:ea typeface="Didact Gothic"/>
                <a:cs typeface="Didact Gothic"/>
                <a:sym typeface="Didact Gothic"/>
              </a:rPr>
              <a:t>Título Principal</a:t>
            </a:r>
            <a:r>
              <a:rPr lang="es">
                <a:solidFill>
                  <a:srgbClr val="0000CD"/>
                </a:solidFill>
                <a:latin typeface="Didact Gothic"/>
                <a:ea typeface="Didact Gothic"/>
                <a:cs typeface="Didact Gothic"/>
                <a:sym typeface="Didact Gothic"/>
              </a:rPr>
              <a:t>&lt;</a:t>
            </a:r>
            <a:r>
              <a:rPr lang="es">
                <a:solidFill>
                  <a:srgbClr val="A52A2A"/>
                </a:solidFill>
                <a:latin typeface="Didact Gothic"/>
                <a:ea typeface="Didact Gothic"/>
                <a:cs typeface="Didact Gothic"/>
                <a:sym typeface="Didact Gothic"/>
              </a:rPr>
              <a:t>/h1</a:t>
            </a:r>
            <a:r>
              <a:rPr lang="es">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a:t>
            </a:r>
            <a:r>
              <a:rPr lang="es">
                <a:solidFill>
                  <a:srgbClr val="A52A2A"/>
                </a:solidFill>
                <a:latin typeface="Didact Gothic"/>
                <a:ea typeface="Didact Gothic"/>
                <a:cs typeface="Didact Gothic"/>
                <a:sym typeface="Didact Gothic"/>
              </a:rPr>
              <a:t>div</a:t>
            </a:r>
            <a:r>
              <a:rPr lang="es">
                <a:solidFill>
                  <a:srgbClr val="FF0000"/>
                </a:solidFill>
                <a:latin typeface="Didact Gothic"/>
                <a:ea typeface="Didact Gothic"/>
                <a:cs typeface="Didact Gothic"/>
                <a:sym typeface="Didact Gothic"/>
              </a:rPr>
              <a:t> class</a:t>
            </a:r>
            <a:r>
              <a:rPr lang="es">
                <a:solidFill>
                  <a:srgbClr val="0000CD"/>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container</a:t>
            </a:r>
            <a:r>
              <a:rPr lang="es">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&lt;h2&gt;</a:t>
            </a:r>
            <a:r>
              <a:rPr lang="es">
                <a:latin typeface="Didact Gothic"/>
                <a:ea typeface="Didact Gothic"/>
                <a:cs typeface="Didact Gothic"/>
                <a:sym typeface="Didact Gothic"/>
              </a:rPr>
              <a:t>Formulario Básico</a:t>
            </a:r>
            <a:r>
              <a:rPr lang="es">
                <a:solidFill>
                  <a:srgbClr val="980000"/>
                </a:solidFill>
                <a:latin typeface="Didact Gothic"/>
                <a:ea typeface="Didact Gothic"/>
                <a:cs typeface="Didact Gothic"/>
                <a:sym typeface="Didact Gothic"/>
              </a:rPr>
              <a:t>&lt;/h2&gt;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&lt;form </a:t>
            </a:r>
            <a:r>
              <a:rPr lang="es">
                <a:solidFill>
                  <a:srgbClr val="FF0000"/>
                </a:solidFill>
                <a:latin typeface="Didact Gothic"/>
                <a:ea typeface="Didact Gothic"/>
                <a:cs typeface="Didact Gothic"/>
                <a:sym typeface="Didact Gothic"/>
              </a:rPr>
              <a:t>action</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a:t>
            </a:r>
            <a:r>
              <a:rPr lang="es">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&lt;div </a:t>
            </a:r>
            <a:r>
              <a:rPr lang="es">
                <a:solidFill>
                  <a:srgbClr val="FF0000"/>
                </a:solidFill>
                <a:latin typeface="Didact Gothic"/>
                <a:ea typeface="Didact Gothic"/>
                <a:cs typeface="Didact Gothic"/>
                <a:sym typeface="Didact Gothic"/>
              </a:rPr>
              <a:t>class</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form-group</a:t>
            </a:r>
            <a:r>
              <a:rPr lang="es">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&lt;label </a:t>
            </a:r>
            <a:r>
              <a:rPr lang="es">
                <a:solidFill>
                  <a:srgbClr val="0000FF"/>
                </a:solidFill>
                <a:latin typeface="Didact Gothic"/>
                <a:ea typeface="Didact Gothic"/>
                <a:cs typeface="Didact Gothic"/>
                <a:sym typeface="Didact Gothic"/>
              </a:rPr>
              <a:t>for</a:t>
            </a:r>
            <a:r>
              <a:rPr lang="es">
                <a:solidFill>
                  <a:srgbClr val="980000"/>
                </a:solidFill>
                <a:latin typeface="Didact Gothic"/>
                <a:ea typeface="Didact Gothic"/>
                <a:cs typeface="Didact Gothic"/>
                <a:sym typeface="Didact Gothic"/>
              </a:rPr>
              <a:t>="</a:t>
            </a:r>
            <a:r>
              <a:rPr lang="es">
                <a:solidFill>
                  <a:srgbClr val="FF0000"/>
                </a:solidFill>
                <a:latin typeface="Didact Gothic"/>
                <a:ea typeface="Didact Gothic"/>
                <a:cs typeface="Didact Gothic"/>
                <a:sym typeface="Didact Gothic"/>
              </a:rPr>
              <a:t>email</a:t>
            </a:r>
            <a:r>
              <a:rPr lang="es">
                <a:solidFill>
                  <a:srgbClr val="980000"/>
                </a:solidFill>
                <a:latin typeface="Didact Gothic"/>
                <a:ea typeface="Didact Gothic"/>
                <a:cs typeface="Didact Gothic"/>
                <a:sym typeface="Didact Gothic"/>
              </a:rPr>
              <a:t>"&gt;</a:t>
            </a:r>
            <a:r>
              <a:rPr lang="es">
                <a:latin typeface="Didact Gothic"/>
                <a:ea typeface="Didact Gothic"/>
                <a:cs typeface="Didact Gothic"/>
                <a:sym typeface="Didact Gothic"/>
              </a:rPr>
              <a:t>Email</a:t>
            </a:r>
            <a:r>
              <a:rPr lang="es">
                <a:solidFill>
                  <a:srgbClr val="980000"/>
                </a:solidFill>
                <a:latin typeface="Didact Gothic"/>
                <a:ea typeface="Didact Gothic"/>
                <a:cs typeface="Didact Gothic"/>
                <a:sym typeface="Didact Gothic"/>
              </a:rPr>
              <a:t>:&lt;/label&gt;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&lt;input </a:t>
            </a:r>
            <a:r>
              <a:rPr lang="es">
                <a:solidFill>
                  <a:srgbClr val="FF0000"/>
                </a:solidFill>
                <a:latin typeface="Didact Gothic"/>
                <a:ea typeface="Didact Gothic"/>
                <a:cs typeface="Didact Gothic"/>
                <a:sym typeface="Didact Gothic"/>
              </a:rPr>
              <a:t>type</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email</a:t>
            </a:r>
            <a:r>
              <a:rPr lang="es">
                <a:solidFill>
                  <a:srgbClr val="980000"/>
                </a:solidFill>
                <a:latin typeface="Didact Gothic"/>
                <a:ea typeface="Didact Gothic"/>
                <a:cs typeface="Didact Gothic"/>
                <a:sym typeface="Didact Gothic"/>
              </a:rPr>
              <a:t>" </a:t>
            </a:r>
            <a:r>
              <a:rPr lang="es">
                <a:solidFill>
                  <a:srgbClr val="FF0000"/>
                </a:solidFill>
                <a:latin typeface="Didact Gothic"/>
                <a:ea typeface="Didact Gothic"/>
                <a:cs typeface="Didact Gothic"/>
                <a:sym typeface="Didact Gothic"/>
              </a:rPr>
              <a:t>class</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form-control</a:t>
            </a:r>
            <a:r>
              <a:rPr lang="es">
                <a:solidFill>
                  <a:srgbClr val="980000"/>
                </a:solidFill>
                <a:latin typeface="Didact Gothic"/>
                <a:ea typeface="Didact Gothic"/>
                <a:cs typeface="Didact Gothic"/>
                <a:sym typeface="Didact Gothic"/>
              </a:rPr>
              <a:t>" </a:t>
            </a:r>
            <a:r>
              <a:rPr lang="es">
                <a:solidFill>
                  <a:srgbClr val="FF0000"/>
                </a:solidFill>
                <a:latin typeface="Didact Gothic"/>
                <a:ea typeface="Didact Gothic"/>
                <a:cs typeface="Didact Gothic"/>
                <a:sym typeface="Didact Gothic"/>
              </a:rPr>
              <a:t>id</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email</a:t>
            </a:r>
            <a:r>
              <a:rPr lang="es">
                <a:solidFill>
                  <a:srgbClr val="980000"/>
                </a:solidFill>
                <a:latin typeface="Didact Gothic"/>
                <a:ea typeface="Didact Gothic"/>
                <a:cs typeface="Didact Gothic"/>
                <a:sym typeface="Didact Gothic"/>
              </a:rPr>
              <a:t>" </a:t>
            </a:r>
            <a:r>
              <a:rPr lang="es">
                <a:solidFill>
                  <a:srgbClr val="FF0000"/>
                </a:solidFill>
                <a:latin typeface="Didact Gothic"/>
                <a:ea typeface="Didact Gothic"/>
                <a:cs typeface="Didact Gothic"/>
                <a:sym typeface="Didact Gothic"/>
              </a:rPr>
              <a:t>placeholder</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Ingrese email</a:t>
            </a:r>
            <a:r>
              <a:rPr lang="es">
                <a:solidFill>
                  <a:srgbClr val="980000"/>
                </a:solidFill>
                <a:latin typeface="Didact Gothic"/>
                <a:ea typeface="Didact Gothic"/>
                <a:cs typeface="Didact Gothic"/>
                <a:sym typeface="Didact Gothic"/>
              </a:rPr>
              <a:t>" </a:t>
            </a:r>
            <a:r>
              <a:rPr lang="es">
                <a:solidFill>
                  <a:srgbClr val="FF0000"/>
                </a:solidFill>
                <a:latin typeface="Didact Gothic"/>
                <a:ea typeface="Didact Gothic"/>
                <a:cs typeface="Didact Gothic"/>
                <a:sym typeface="Didact Gothic"/>
              </a:rPr>
              <a:t>name</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email</a:t>
            </a:r>
            <a:r>
              <a:rPr lang="es">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&lt;/div&gt;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submit</a:t>
            </a:r>
            <a:r>
              <a:rPr lang="es">
                <a:solidFill>
                  <a:srgbClr val="980000"/>
                </a:solidFill>
                <a:latin typeface="Didact Gothic"/>
                <a:ea typeface="Didact Gothic"/>
                <a:cs typeface="Didact Gothic"/>
                <a:sym typeface="Didact Gothic"/>
              </a:rPr>
              <a:t>" </a:t>
            </a:r>
            <a:r>
              <a:rPr lang="es">
                <a:solidFill>
                  <a:srgbClr val="FF0000"/>
                </a:solidFill>
                <a:latin typeface="Didact Gothic"/>
                <a:ea typeface="Didact Gothic"/>
                <a:cs typeface="Didact Gothic"/>
                <a:sym typeface="Didact Gothic"/>
              </a:rPr>
              <a:t>class</a:t>
            </a:r>
            <a:r>
              <a:rPr lang="es">
                <a:solidFill>
                  <a:srgbClr val="980000"/>
                </a:solidFill>
                <a:latin typeface="Didact Gothic"/>
                <a:ea typeface="Didact Gothic"/>
                <a:cs typeface="Didact Gothic"/>
                <a:sym typeface="Didact Gothic"/>
              </a:rPr>
              <a:t>="</a:t>
            </a:r>
            <a:r>
              <a:rPr lang="es">
                <a:solidFill>
                  <a:srgbClr val="0000FF"/>
                </a:solidFill>
                <a:latin typeface="Didact Gothic"/>
                <a:ea typeface="Didact Gothic"/>
                <a:cs typeface="Didact Gothic"/>
                <a:sym typeface="Didact Gothic"/>
              </a:rPr>
              <a:t>btn btn-default"</a:t>
            </a:r>
            <a:r>
              <a:rPr lang="es">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latin typeface="Didact Gothic"/>
                <a:ea typeface="Didact Gothic"/>
                <a:cs typeface="Didact Gothic"/>
                <a:sym typeface="Didact Gothic"/>
              </a:rPr>
              <a:t>                Ingresar</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&lt;/button&gt;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Didact Gothic"/>
                <a:ea typeface="Didact Gothic"/>
                <a:cs typeface="Didact Gothic"/>
                <a:sym typeface="Didact Gothic"/>
              </a:rPr>
              <a:t>  &lt;/form&gt;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a:t>
            </a:r>
            <a:r>
              <a:rPr lang="es">
                <a:solidFill>
                  <a:srgbClr val="A52A2A"/>
                </a:solidFill>
                <a:latin typeface="Didact Gothic"/>
                <a:ea typeface="Didact Gothic"/>
                <a:cs typeface="Didact Gothic"/>
                <a:sym typeface="Didact Gothic"/>
              </a:rPr>
              <a:t>/div</a:t>
            </a:r>
            <a:r>
              <a:rPr lang="es">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p:txBody>
      </p:sp>
      <p:pic>
        <p:nvPicPr>
          <p:cNvPr id="176" name="Google Shape;176;p29"/>
          <p:cNvPicPr preferRelativeResize="0"/>
          <p:nvPr/>
        </p:nvPicPr>
        <p:blipFill>
          <a:blip r:embed="rId4">
            <a:alphaModFix/>
          </a:blip>
          <a:stretch>
            <a:fillRect/>
          </a:stretch>
        </p:blipFill>
        <p:spPr>
          <a:xfrm>
            <a:off x="609325" y="1461615"/>
            <a:ext cx="3981450" cy="319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b="1" lang="es" sz="3000">
                <a:solidFill>
                  <a:srgbClr val="121212"/>
                </a:solidFill>
                <a:latin typeface="Lato"/>
                <a:ea typeface="Lato"/>
                <a:cs typeface="Lato"/>
                <a:sym typeface="Lato"/>
              </a:rPr>
              <a:t>TABLAS</a:t>
            </a:r>
            <a:endParaRPr b="1" sz="3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182" name="Google Shape;182;p30"/>
          <p:cNvSpPr txBox="1"/>
          <p:nvPr/>
        </p:nvSpPr>
        <p:spPr>
          <a:xfrm>
            <a:off x="1413725" y="1041175"/>
            <a:ext cx="5644800" cy="88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600">
              <a:latin typeface="Helvetica Neue Light"/>
              <a:ea typeface="Helvetica Neue Light"/>
              <a:cs typeface="Helvetica Neue Light"/>
              <a:sym typeface="Helvetica Neue Light"/>
            </a:endParaRPr>
          </a:p>
        </p:txBody>
      </p:sp>
      <p:sp>
        <p:nvSpPr>
          <p:cNvPr id="183" name="Google Shape;183;p30"/>
          <p:cNvSpPr txBox="1"/>
          <p:nvPr/>
        </p:nvSpPr>
        <p:spPr>
          <a:xfrm>
            <a:off x="4929475" y="1872700"/>
            <a:ext cx="3933000" cy="2988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rPr>
              <a:t>&lt;</a:t>
            </a:r>
            <a:r>
              <a:rPr lang="es">
                <a:solidFill>
                  <a:srgbClr val="A52A2A"/>
                </a:solidFill>
              </a:rPr>
              <a:t>h1</a:t>
            </a:r>
            <a:r>
              <a:rPr lang="es">
                <a:solidFill>
                  <a:srgbClr val="0000CD"/>
                </a:solidFill>
              </a:rPr>
              <a:t>&gt;</a:t>
            </a:r>
            <a:r>
              <a:rPr lang="es">
                <a:solidFill>
                  <a:schemeClr val="dk1"/>
                </a:solidFill>
              </a:rPr>
              <a:t>Título Principal</a:t>
            </a:r>
            <a:r>
              <a:rPr lang="es">
                <a:solidFill>
                  <a:srgbClr val="0000CD"/>
                </a:solidFill>
              </a:rPr>
              <a:t>&lt;</a:t>
            </a:r>
            <a:r>
              <a:rPr lang="es">
                <a:solidFill>
                  <a:srgbClr val="A52A2A"/>
                </a:solidFill>
              </a:rPr>
              <a:t>/h1</a:t>
            </a:r>
            <a:r>
              <a:rPr lang="es">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rPr>
              <a:t>&lt;</a:t>
            </a:r>
            <a:r>
              <a:rPr lang="es">
                <a:solidFill>
                  <a:srgbClr val="A52A2A"/>
                </a:solidFill>
              </a:rPr>
              <a:t>div</a:t>
            </a:r>
            <a:r>
              <a:rPr lang="es">
                <a:solidFill>
                  <a:srgbClr val="FF0000"/>
                </a:solidFill>
              </a:rPr>
              <a:t> class</a:t>
            </a:r>
            <a:r>
              <a:rPr lang="es">
                <a:solidFill>
                  <a:srgbClr val="0000CD"/>
                </a:solidFill>
              </a:rPr>
              <a:t>="</a:t>
            </a:r>
            <a:r>
              <a:rPr lang="es">
                <a:solidFill>
                  <a:srgbClr val="0000FF"/>
                </a:solidFill>
                <a:latin typeface="Didact Gothic"/>
                <a:ea typeface="Didact Gothic"/>
                <a:cs typeface="Didact Gothic"/>
                <a:sym typeface="Didact Gothic"/>
              </a:rPr>
              <a:t>container</a:t>
            </a:r>
            <a:r>
              <a:rPr lang="es">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rPr>
              <a:t> &lt;h2&gt;</a:t>
            </a:r>
            <a:r>
              <a:rPr lang="es"/>
              <a:t>Tabla Básica</a:t>
            </a:r>
            <a:r>
              <a:rPr lang="es">
                <a:solidFill>
                  <a:srgbClr val="980000"/>
                </a:solidFill>
              </a:rPr>
              <a:t>&lt;/h2&gt;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rPr>
              <a:t>  &lt;p&gt;</a:t>
            </a:r>
            <a:r>
              <a:rPr lang="es"/>
              <a:t>La clase .table agrega un estilo básico (relleno ligero y solo divisores horizontales) a una tabla:</a:t>
            </a:r>
            <a:r>
              <a:rPr lang="es">
                <a:solidFill>
                  <a:srgbClr val="980000"/>
                </a:solidFill>
              </a:rPr>
              <a:t>&lt;/p&gt;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rPr>
              <a:t>  &lt;table </a:t>
            </a:r>
            <a:r>
              <a:rPr lang="es">
                <a:solidFill>
                  <a:srgbClr val="FF0000"/>
                </a:solidFill>
              </a:rPr>
              <a:t>class</a:t>
            </a:r>
            <a:r>
              <a:rPr lang="es">
                <a:solidFill>
                  <a:srgbClr val="980000"/>
                </a:solidFill>
              </a:rPr>
              <a:t>="</a:t>
            </a:r>
            <a:r>
              <a:rPr lang="es">
                <a:solidFill>
                  <a:srgbClr val="0000FF"/>
                </a:solidFill>
              </a:rPr>
              <a:t>table</a:t>
            </a:r>
            <a:r>
              <a:rPr lang="es">
                <a:solidFill>
                  <a:srgbClr val="980000"/>
                </a:solidFill>
              </a:rPr>
              <a:t>"&gt;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rPr>
              <a: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rPr>
              <a:t> &lt;/table&gt;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rPr>
              <a:t>&lt;</a:t>
            </a:r>
            <a:r>
              <a:rPr lang="es">
                <a:solidFill>
                  <a:srgbClr val="A52A2A"/>
                </a:solidFill>
              </a:rPr>
              <a:t>/div</a:t>
            </a:r>
            <a:r>
              <a:rPr lang="es">
                <a:solidFill>
                  <a:srgbClr val="0000CD"/>
                </a:solidFill>
              </a:rPr>
              <a:t>&gt;</a:t>
            </a:r>
            <a:endParaRPr>
              <a:solidFill>
                <a:srgbClr val="0000CD"/>
              </a:solidFill>
            </a:endParaRPr>
          </a:p>
        </p:txBody>
      </p:sp>
      <p:pic>
        <p:nvPicPr>
          <p:cNvPr id="184" name="Google Shape;184;p30"/>
          <p:cNvPicPr preferRelativeResize="0"/>
          <p:nvPr/>
        </p:nvPicPr>
        <p:blipFill rotWithShape="1">
          <a:blip r:embed="rId3">
            <a:alphaModFix/>
          </a:blip>
          <a:srcRect b="31777" l="0" r="0" t="0"/>
          <a:stretch/>
        </p:blipFill>
        <p:spPr>
          <a:xfrm>
            <a:off x="643800" y="2273747"/>
            <a:ext cx="3719550" cy="236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nvSpPr>
        <p:spPr>
          <a:xfrm>
            <a:off x="1077400" y="24670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b="1" lang="es" sz="3000">
                <a:latin typeface="Raleway"/>
                <a:ea typeface="Raleway"/>
                <a:cs typeface="Raleway"/>
                <a:sym typeface="Raleway"/>
              </a:rPr>
              <a:t>IMÁGENES</a:t>
            </a:r>
            <a:endParaRPr b="1" sz="3000">
              <a:latin typeface="Raleway"/>
              <a:ea typeface="Raleway"/>
              <a:cs typeface="Raleway"/>
              <a:sym typeface="Raleway"/>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190" name="Google Shape;190;p31"/>
          <p:cNvSpPr txBox="1"/>
          <p:nvPr/>
        </p:nvSpPr>
        <p:spPr>
          <a:xfrm>
            <a:off x="4481875" y="1367125"/>
            <a:ext cx="4392300" cy="3431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img</a:t>
            </a:r>
            <a:r>
              <a:rPr lang="es" sz="1800">
                <a:solidFill>
                  <a:srgbClr val="FF0000"/>
                </a:solidFill>
                <a:latin typeface="Didact Gothic"/>
                <a:ea typeface="Didact Gothic"/>
                <a:cs typeface="Didact Gothic"/>
                <a:sym typeface="Didact Gothic"/>
              </a:rPr>
              <a:t> src</a:t>
            </a:r>
            <a:r>
              <a:rPr lang="es" sz="1800">
                <a:solidFill>
                  <a:srgbClr val="0000CD"/>
                </a:solidFill>
                <a:latin typeface="Didact Gothic"/>
                <a:ea typeface="Didact Gothic"/>
                <a:cs typeface="Didact Gothic"/>
                <a:sym typeface="Didact Gothic"/>
              </a:rPr>
              <a:t>="obelisco.jpg"</a:t>
            </a:r>
            <a:r>
              <a:rPr lang="es" sz="1800">
                <a:solidFill>
                  <a:srgbClr val="FF0000"/>
                </a:solidFill>
                <a:latin typeface="Didact Gothic"/>
                <a:ea typeface="Didact Gothic"/>
                <a:cs typeface="Didact Gothic"/>
                <a:sym typeface="Didact Gothic"/>
              </a:rPr>
              <a:t> class</a:t>
            </a:r>
            <a:r>
              <a:rPr lang="es" sz="1800">
                <a:solidFill>
                  <a:srgbClr val="0000CD"/>
                </a:solidFill>
                <a:latin typeface="Didact Gothic"/>
                <a:ea typeface="Didact Gothic"/>
                <a:cs typeface="Didact Gothic"/>
                <a:sym typeface="Didact Gothic"/>
              </a:rPr>
              <a:t>="img-fluid"</a:t>
            </a:r>
            <a:r>
              <a:rPr lang="es" sz="1800">
                <a:solidFill>
                  <a:srgbClr val="FF0000"/>
                </a:solidFill>
                <a:latin typeface="Didact Gothic"/>
                <a:ea typeface="Didact Gothic"/>
                <a:cs typeface="Didact Gothic"/>
                <a:sym typeface="Didact Gothic"/>
              </a:rPr>
              <a:t> alt</a:t>
            </a:r>
            <a:r>
              <a:rPr lang="es" sz="1800">
                <a:solidFill>
                  <a:srgbClr val="0000CD"/>
                </a:solidFill>
                <a:latin typeface="Didact Gothic"/>
                <a:ea typeface="Didact Gothic"/>
                <a:cs typeface="Didact Gothic"/>
                <a:sym typeface="Didact Gothic"/>
              </a:rPr>
              <a:t>="Obelisco BsAs"&gt;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img</a:t>
            </a:r>
            <a:r>
              <a:rPr lang="es" sz="1800">
                <a:solidFill>
                  <a:srgbClr val="FF0000"/>
                </a:solidFill>
                <a:latin typeface="Didact Gothic"/>
                <a:ea typeface="Didact Gothic"/>
                <a:cs typeface="Didact Gothic"/>
                <a:sym typeface="Didact Gothic"/>
              </a:rPr>
              <a:t> src</a:t>
            </a:r>
            <a:r>
              <a:rPr lang="es" sz="1800">
                <a:solidFill>
                  <a:srgbClr val="0000CD"/>
                </a:solidFill>
                <a:latin typeface="Didact Gothic"/>
                <a:ea typeface="Didact Gothic"/>
                <a:cs typeface="Didact Gothic"/>
                <a:sym typeface="Didact Gothic"/>
              </a:rPr>
              <a:t>="obelisco.jpg"</a:t>
            </a:r>
            <a:r>
              <a:rPr lang="es" sz="1800">
                <a:solidFill>
                  <a:srgbClr val="FF0000"/>
                </a:solidFill>
                <a:latin typeface="Didact Gothic"/>
                <a:ea typeface="Didact Gothic"/>
                <a:cs typeface="Didact Gothic"/>
                <a:sym typeface="Didact Gothic"/>
              </a:rPr>
              <a:t> class</a:t>
            </a:r>
            <a:r>
              <a:rPr lang="es" sz="1800">
                <a:solidFill>
                  <a:srgbClr val="0000CD"/>
                </a:solidFill>
                <a:latin typeface="Didact Gothic"/>
                <a:ea typeface="Didact Gothic"/>
                <a:cs typeface="Didact Gothic"/>
                <a:sym typeface="Didact Gothic"/>
              </a:rPr>
              <a:t>="rounded"</a:t>
            </a:r>
            <a:r>
              <a:rPr lang="es" sz="1800">
                <a:solidFill>
                  <a:srgbClr val="FF0000"/>
                </a:solidFill>
                <a:latin typeface="Didact Gothic"/>
                <a:ea typeface="Didact Gothic"/>
                <a:cs typeface="Didact Gothic"/>
                <a:sym typeface="Didact Gothic"/>
              </a:rPr>
              <a:t> alt</a:t>
            </a:r>
            <a:r>
              <a:rPr lang="es" sz="1800">
                <a:solidFill>
                  <a:srgbClr val="0000CD"/>
                </a:solidFill>
                <a:latin typeface="Didact Gothic"/>
                <a:ea typeface="Didact Gothic"/>
                <a:cs typeface="Didact Gothic"/>
                <a:sym typeface="Didact Gothic"/>
              </a:rPr>
              <a:t>="Obelisco BsAs"&gt;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img</a:t>
            </a:r>
            <a:r>
              <a:rPr lang="es" sz="1800">
                <a:solidFill>
                  <a:srgbClr val="FF0000"/>
                </a:solidFill>
                <a:latin typeface="Didact Gothic"/>
                <a:ea typeface="Didact Gothic"/>
                <a:cs typeface="Didact Gothic"/>
                <a:sym typeface="Didact Gothic"/>
              </a:rPr>
              <a:t> src</a:t>
            </a:r>
            <a:r>
              <a:rPr lang="es" sz="1800">
                <a:solidFill>
                  <a:srgbClr val="0000CD"/>
                </a:solidFill>
                <a:latin typeface="Didact Gothic"/>
                <a:ea typeface="Didact Gothic"/>
                <a:cs typeface="Didact Gothic"/>
                <a:sym typeface="Didact Gothic"/>
              </a:rPr>
              <a:t>="obelisco.jpg"</a:t>
            </a:r>
            <a:r>
              <a:rPr lang="es" sz="1800">
                <a:solidFill>
                  <a:srgbClr val="FF0000"/>
                </a:solidFill>
                <a:latin typeface="Didact Gothic"/>
                <a:ea typeface="Didact Gothic"/>
                <a:cs typeface="Didact Gothic"/>
                <a:sym typeface="Didact Gothic"/>
              </a:rPr>
              <a:t> class</a:t>
            </a:r>
            <a:r>
              <a:rPr lang="es" sz="1800">
                <a:solidFill>
                  <a:srgbClr val="0000CD"/>
                </a:solidFill>
                <a:latin typeface="Didact Gothic"/>
                <a:ea typeface="Didact Gothic"/>
                <a:cs typeface="Didact Gothic"/>
                <a:sym typeface="Didact Gothic"/>
              </a:rPr>
              <a:t>="img-thumbnail"</a:t>
            </a:r>
            <a:r>
              <a:rPr lang="es" sz="1800">
                <a:solidFill>
                  <a:srgbClr val="FF0000"/>
                </a:solidFill>
                <a:latin typeface="Didact Gothic"/>
                <a:ea typeface="Didact Gothic"/>
                <a:cs typeface="Didact Gothic"/>
                <a:sym typeface="Didact Gothic"/>
              </a:rPr>
              <a:t> alt</a:t>
            </a:r>
            <a:r>
              <a:rPr lang="es" sz="1800">
                <a:solidFill>
                  <a:srgbClr val="0000CD"/>
                </a:solidFill>
                <a:latin typeface="Didact Gothic"/>
                <a:ea typeface="Didact Gothic"/>
                <a:cs typeface="Didact Gothic"/>
                <a:sym typeface="Didact Gothic"/>
              </a:rPr>
              <a:t>="Obelisco BsAs"&gt;</a:t>
            </a:r>
            <a:endParaRPr sz="1800">
              <a:latin typeface="Didact Gothic"/>
              <a:ea typeface="Didact Gothic"/>
              <a:cs typeface="Didact Gothic"/>
              <a:sym typeface="Didact Gothic"/>
            </a:endParaRPr>
          </a:p>
        </p:txBody>
      </p:sp>
      <p:sp>
        <p:nvSpPr>
          <p:cNvPr id="191" name="Google Shape;191;p31"/>
          <p:cNvSpPr txBox="1"/>
          <p:nvPr/>
        </p:nvSpPr>
        <p:spPr>
          <a:xfrm>
            <a:off x="4525375" y="559350"/>
            <a:ext cx="4152900" cy="843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500">
                <a:solidFill>
                  <a:schemeClr val="dk1"/>
                </a:solidFill>
                <a:latin typeface="Raleway Light"/>
                <a:ea typeface="Raleway Light"/>
                <a:cs typeface="Raleway Light"/>
                <a:sym typeface="Raleway Light"/>
              </a:rPr>
              <a:t>Se pueden manejar tres estilos de imágenes:</a:t>
            </a:r>
            <a:endParaRPr i="1" sz="1500">
              <a:solidFill>
                <a:schemeClr val="dk1"/>
              </a:solidFill>
              <a:latin typeface="Raleway Light"/>
              <a:ea typeface="Raleway Light"/>
              <a:cs typeface="Raleway Light"/>
              <a:sym typeface="Raleway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192" name="Google Shape;192;p31"/>
          <p:cNvPicPr preferRelativeResize="0"/>
          <p:nvPr/>
        </p:nvPicPr>
        <p:blipFill>
          <a:blip r:embed="rId3">
            <a:alphaModFix/>
          </a:blip>
          <a:stretch>
            <a:fillRect/>
          </a:stretch>
        </p:blipFill>
        <p:spPr>
          <a:xfrm>
            <a:off x="2329450" y="3258350"/>
            <a:ext cx="1987700" cy="1540468"/>
          </a:xfrm>
          <a:prstGeom prst="rect">
            <a:avLst/>
          </a:prstGeom>
          <a:noFill/>
          <a:ln>
            <a:noFill/>
          </a:ln>
        </p:spPr>
      </p:pic>
      <p:pic>
        <p:nvPicPr>
          <p:cNvPr id="193" name="Google Shape;193;p31"/>
          <p:cNvPicPr preferRelativeResize="0"/>
          <p:nvPr/>
        </p:nvPicPr>
        <p:blipFill>
          <a:blip r:embed="rId4">
            <a:alphaModFix/>
          </a:blip>
          <a:stretch>
            <a:fillRect/>
          </a:stretch>
        </p:blipFill>
        <p:spPr>
          <a:xfrm>
            <a:off x="121050" y="3300359"/>
            <a:ext cx="1866800" cy="1456450"/>
          </a:xfrm>
          <a:prstGeom prst="rect">
            <a:avLst/>
          </a:prstGeom>
          <a:noFill/>
          <a:ln>
            <a:noFill/>
          </a:ln>
        </p:spPr>
      </p:pic>
      <p:pic>
        <p:nvPicPr>
          <p:cNvPr id="194" name="Google Shape;194;p31"/>
          <p:cNvPicPr preferRelativeResize="0"/>
          <p:nvPr/>
        </p:nvPicPr>
        <p:blipFill>
          <a:blip r:embed="rId5">
            <a:alphaModFix/>
          </a:blip>
          <a:stretch>
            <a:fillRect/>
          </a:stretch>
        </p:blipFill>
        <p:spPr>
          <a:xfrm>
            <a:off x="121044" y="1402944"/>
            <a:ext cx="4253326" cy="159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643801" y="-182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rgbClr val="121212"/>
                </a:solidFill>
                <a:latin typeface="Lato"/>
                <a:ea typeface="Lato"/>
                <a:cs typeface="Lato"/>
                <a:sym typeface="Lato"/>
              </a:rPr>
              <a:t>DROPDOWNS</a:t>
            </a:r>
            <a:endParaRPr i="1" sz="3500">
              <a:solidFill>
                <a:srgbClr val="121212"/>
              </a:solidFill>
              <a:latin typeface="Lato"/>
              <a:ea typeface="Lato"/>
              <a:cs typeface="Lato"/>
              <a:sym typeface="Lato"/>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00" name="Google Shape;200;p32"/>
          <p:cNvSpPr txBox="1"/>
          <p:nvPr/>
        </p:nvSpPr>
        <p:spPr>
          <a:xfrm>
            <a:off x="3749575" y="828900"/>
            <a:ext cx="5241900" cy="3792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&lt;div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&lt;button </a:t>
            </a:r>
            <a:r>
              <a:rPr lang="es" sz="1600">
                <a:solidFill>
                  <a:srgbClr val="FF0000"/>
                </a:solidFill>
                <a:latin typeface="Didact Gothic"/>
                <a:ea typeface="Didact Gothic"/>
                <a:cs typeface="Didact Gothic"/>
                <a:sym typeface="Didact Gothic"/>
              </a:rPr>
              <a:t>type</a:t>
            </a:r>
            <a:r>
              <a:rPr lang="es" sz="1600">
                <a:solidFill>
                  <a:srgbClr val="0000CD"/>
                </a:solidFill>
                <a:latin typeface="Didact Gothic"/>
                <a:ea typeface="Didact Gothic"/>
                <a:cs typeface="Didact Gothic"/>
                <a:sym typeface="Didact Gothic"/>
              </a:rPr>
              <a:t>="button"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="btn btn-primary dropdown-toggle" </a:t>
            </a:r>
            <a:r>
              <a:rPr lang="es" sz="1600">
                <a:solidFill>
                  <a:srgbClr val="FF0000"/>
                </a:solidFill>
                <a:latin typeface="Didact Gothic"/>
                <a:ea typeface="Didact Gothic"/>
                <a:cs typeface="Didact Gothic"/>
                <a:sym typeface="Didact Gothic"/>
              </a:rPr>
              <a:t>data-toggle</a:t>
            </a:r>
            <a:r>
              <a:rPr lang="es"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a:t>
            </a:r>
            <a:r>
              <a:rPr lang="es" sz="1600">
                <a:latin typeface="Didact Gothic"/>
                <a:ea typeface="Didact Gothic"/>
                <a:cs typeface="Didact Gothic"/>
                <a:sym typeface="Didact Gothic"/>
              </a:rPr>
              <a:t>Elige una opción:</a:t>
            </a:r>
            <a:endParaRPr sz="16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&lt;/button&gt;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&lt;div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="dropdown-menu"&gt;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&lt;a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="dropdown-item" </a:t>
            </a:r>
            <a:r>
              <a:rPr lang="es" sz="1600">
                <a:solidFill>
                  <a:srgbClr val="FF0000"/>
                </a:solidFill>
                <a:latin typeface="Didact Gothic"/>
                <a:ea typeface="Didact Gothic"/>
                <a:cs typeface="Didact Gothic"/>
                <a:sym typeface="Didact Gothic"/>
              </a:rPr>
              <a:t>href</a:t>
            </a:r>
            <a:r>
              <a:rPr lang="es" sz="1600">
                <a:solidFill>
                  <a:srgbClr val="0000CD"/>
                </a:solidFill>
                <a:latin typeface="Didact Gothic"/>
                <a:ea typeface="Didact Gothic"/>
                <a:cs typeface="Didact Gothic"/>
                <a:sym typeface="Didact Gothic"/>
              </a:rPr>
              <a:t>="#"&gt;</a:t>
            </a:r>
            <a:r>
              <a:rPr lang="es" sz="1600">
                <a:latin typeface="Didact Gothic"/>
                <a:ea typeface="Didact Gothic"/>
                <a:cs typeface="Didact Gothic"/>
                <a:sym typeface="Didact Gothic"/>
              </a:rPr>
              <a:t>Opción uno</a:t>
            </a:r>
            <a:r>
              <a:rPr lang="es"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&lt;a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="dropdown-item" </a:t>
            </a:r>
            <a:r>
              <a:rPr lang="es" sz="1600">
                <a:solidFill>
                  <a:srgbClr val="FF0000"/>
                </a:solidFill>
                <a:latin typeface="Didact Gothic"/>
                <a:ea typeface="Didact Gothic"/>
                <a:cs typeface="Didact Gothic"/>
                <a:sym typeface="Didact Gothic"/>
              </a:rPr>
              <a:t>href</a:t>
            </a:r>
            <a:r>
              <a:rPr lang="es" sz="1600">
                <a:solidFill>
                  <a:srgbClr val="0000CD"/>
                </a:solidFill>
                <a:latin typeface="Didact Gothic"/>
                <a:ea typeface="Didact Gothic"/>
                <a:cs typeface="Didact Gothic"/>
                <a:sym typeface="Didact Gothic"/>
              </a:rPr>
              <a:t>="#"&gt;</a:t>
            </a:r>
            <a:r>
              <a:rPr lang="es" sz="1600">
                <a:latin typeface="Didact Gothic"/>
                <a:ea typeface="Didact Gothic"/>
                <a:cs typeface="Didact Gothic"/>
                <a:sym typeface="Didact Gothic"/>
              </a:rPr>
              <a:t>Opción dos</a:t>
            </a:r>
            <a:r>
              <a:rPr lang="es"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&lt;a </a:t>
            </a:r>
            <a:r>
              <a:rPr lang="es" sz="1600">
                <a:solidFill>
                  <a:srgbClr val="FF0000"/>
                </a:solidFill>
                <a:latin typeface="Didact Gothic"/>
                <a:ea typeface="Didact Gothic"/>
                <a:cs typeface="Didact Gothic"/>
                <a:sym typeface="Didact Gothic"/>
              </a:rPr>
              <a:t>class</a:t>
            </a:r>
            <a:r>
              <a:rPr lang="es" sz="1600">
                <a:solidFill>
                  <a:srgbClr val="0000CD"/>
                </a:solidFill>
                <a:latin typeface="Didact Gothic"/>
                <a:ea typeface="Didact Gothic"/>
                <a:cs typeface="Didact Gothic"/>
                <a:sym typeface="Didact Gothic"/>
              </a:rPr>
              <a:t>="dropdown-item" </a:t>
            </a:r>
            <a:r>
              <a:rPr lang="es" sz="1600">
                <a:solidFill>
                  <a:srgbClr val="FF0000"/>
                </a:solidFill>
                <a:latin typeface="Didact Gothic"/>
                <a:ea typeface="Didact Gothic"/>
                <a:cs typeface="Didact Gothic"/>
                <a:sym typeface="Didact Gothic"/>
              </a:rPr>
              <a:t>href</a:t>
            </a:r>
            <a:r>
              <a:rPr lang="es" sz="1600">
                <a:solidFill>
                  <a:srgbClr val="0000CD"/>
                </a:solidFill>
                <a:latin typeface="Didact Gothic"/>
                <a:ea typeface="Didact Gothic"/>
                <a:cs typeface="Didact Gothic"/>
                <a:sym typeface="Didact Gothic"/>
              </a:rPr>
              <a:t>="#"&gt;</a:t>
            </a:r>
            <a:r>
              <a:rPr lang="es" sz="1600">
                <a:latin typeface="Didact Gothic"/>
                <a:ea typeface="Didact Gothic"/>
                <a:cs typeface="Didact Gothic"/>
                <a:sym typeface="Didact Gothic"/>
              </a:rPr>
              <a:t>Opción tres</a:t>
            </a:r>
            <a:r>
              <a:rPr lang="es"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p:txBody>
      </p:sp>
      <p:pic>
        <p:nvPicPr>
          <p:cNvPr id="201" name="Google Shape;201;p32"/>
          <p:cNvPicPr preferRelativeResize="0"/>
          <p:nvPr/>
        </p:nvPicPr>
        <p:blipFill>
          <a:blip r:embed="rId3">
            <a:alphaModFix/>
          </a:blip>
          <a:stretch>
            <a:fillRect/>
          </a:stretch>
        </p:blipFill>
        <p:spPr>
          <a:xfrm>
            <a:off x="288825" y="1655955"/>
            <a:ext cx="3014025" cy="245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nvSpPr>
        <p:spPr>
          <a:xfrm>
            <a:off x="3978175" y="75"/>
            <a:ext cx="52419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&lt;div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="btn-group-vertical"&gt; </a:t>
            </a:r>
            <a:r>
              <a:rPr lang="es">
                <a:solidFill>
                  <a:srgbClr val="666666"/>
                </a:solidFill>
                <a:latin typeface="Didact Gothic"/>
                <a:ea typeface="Didact Gothic"/>
                <a:cs typeface="Didact Gothic"/>
                <a:sym typeface="Didact Gothic"/>
              </a:rPr>
              <a:t>&lt;!-- Agrupando botones verticalmente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&lt;h2&gt;</a:t>
            </a:r>
            <a:r>
              <a:rPr lang="es">
                <a:latin typeface="Didact Gothic"/>
                <a:ea typeface="Didact Gothic"/>
                <a:cs typeface="Didact Gothic"/>
                <a:sym typeface="Didact Gothic"/>
              </a:rPr>
              <a:t>Estilo de Botones</a:t>
            </a:r>
            <a:r>
              <a:rPr lang="es">
                <a:solidFill>
                  <a:srgbClr val="0000CD"/>
                </a:solidFill>
                <a:latin typeface="Didact Gothic"/>
                <a:ea typeface="Didact Gothic"/>
                <a:cs typeface="Didact Gothic"/>
                <a:sym typeface="Didact Gothic"/>
              </a:rPr>
              <a:t>&lt;/h2&gt;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="btn"&gt;</a:t>
            </a:r>
            <a:r>
              <a:rPr lang="es">
                <a:latin typeface="Didact Gothic"/>
                <a:ea typeface="Didact Gothic"/>
                <a:cs typeface="Didact Gothic"/>
                <a:sym typeface="Didact Gothic"/>
              </a:rPr>
              <a:t>Básico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btn-primary"&gt;</a:t>
            </a:r>
            <a:r>
              <a:rPr lang="es">
                <a:latin typeface="Didact Gothic"/>
                <a:ea typeface="Didact Gothic"/>
                <a:cs typeface="Didact Gothic"/>
                <a:sym typeface="Didact Gothic"/>
              </a:rPr>
              <a:t>Primario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btn-secondary"&gt;</a:t>
            </a:r>
            <a:r>
              <a:rPr lang="es">
                <a:latin typeface="Didact Gothic"/>
                <a:ea typeface="Didact Gothic"/>
                <a:cs typeface="Didact Gothic"/>
                <a:sym typeface="Didact Gothic"/>
              </a:rPr>
              <a:t>Secundario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btn-success"&gt;</a:t>
            </a:r>
            <a:r>
              <a:rPr lang="es">
                <a:latin typeface="Didact Gothic"/>
                <a:ea typeface="Didact Gothic"/>
                <a:cs typeface="Didact Gothic"/>
                <a:sym typeface="Didact Gothic"/>
              </a:rPr>
              <a:t>Exitoso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btn-info"&gt;</a:t>
            </a:r>
            <a:r>
              <a:rPr lang="es">
                <a:latin typeface="Didact Gothic"/>
                <a:ea typeface="Didact Gothic"/>
                <a:cs typeface="Didact Gothic"/>
                <a:sym typeface="Didact Gothic"/>
              </a:rPr>
              <a:t>Info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btn-warning"&gt;</a:t>
            </a:r>
            <a:r>
              <a:rPr lang="es">
                <a:latin typeface="Didact Gothic"/>
                <a:ea typeface="Didact Gothic"/>
                <a:cs typeface="Didact Gothic"/>
                <a:sym typeface="Didact Gothic"/>
              </a:rPr>
              <a:t>Advertencia</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btn-danger"&gt;</a:t>
            </a:r>
            <a:r>
              <a:rPr lang="es">
                <a:latin typeface="Didact Gothic"/>
                <a:ea typeface="Didact Gothic"/>
                <a:cs typeface="Didact Gothic"/>
                <a:sym typeface="Didact Gothic"/>
              </a:rPr>
              <a:t>Peligroso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btn-dark"&gt;</a:t>
            </a:r>
            <a:r>
              <a:rPr lang="es">
                <a:latin typeface="Didact Gothic"/>
                <a:ea typeface="Didact Gothic"/>
                <a:cs typeface="Didact Gothic"/>
                <a:sym typeface="Didact Gothic"/>
              </a:rPr>
              <a:t>Oscuro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btn-light"&gt;</a:t>
            </a:r>
            <a:r>
              <a:rPr lang="es">
                <a:latin typeface="Didact Gothic"/>
                <a:ea typeface="Didact Gothic"/>
                <a:cs typeface="Didact Gothic"/>
                <a:sym typeface="Didact Gothic"/>
              </a:rPr>
              <a:t>Claro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btn-link"&gt;</a:t>
            </a:r>
            <a:r>
              <a:rPr lang="es">
                <a:latin typeface="Didact Gothic"/>
                <a:ea typeface="Didact Gothic"/>
                <a:cs typeface="Didact Gothic"/>
                <a:sym typeface="Didact Gothic"/>
              </a:rPr>
              <a:t>Enlace</a:t>
            </a:r>
            <a:r>
              <a:rPr lang="es">
                <a:solidFill>
                  <a:srgbClr val="0000CD"/>
                </a:solidFill>
                <a:latin typeface="Didact Gothic"/>
                <a:ea typeface="Didact Gothic"/>
                <a:cs typeface="Didact Gothic"/>
                <a:sym typeface="Didact Gothic"/>
              </a:rPr>
              <a:t>&lt;/button&gt; 	 </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pic>
        <p:nvPicPr>
          <p:cNvPr id="207" name="Google Shape;207;p33"/>
          <p:cNvPicPr preferRelativeResize="0"/>
          <p:nvPr/>
        </p:nvPicPr>
        <p:blipFill>
          <a:blip r:embed="rId3">
            <a:alphaModFix/>
          </a:blip>
          <a:stretch>
            <a:fillRect/>
          </a:stretch>
        </p:blipFill>
        <p:spPr>
          <a:xfrm>
            <a:off x="228600" y="0"/>
            <a:ext cx="356553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3" name="Google Shape;213;p34"/>
          <p:cNvSpPr txBox="1"/>
          <p:nvPr/>
        </p:nvSpPr>
        <p:spPr>
          <a:xfrm>
            <a:off x="722700" y="709350"/>
            <a:ext cx="3525000" cy="6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2000">
                <a:solidFill>
                  <a:srgbClr val="121212"/>
                </a:solidFill>
                <a:latin typeface="Raleway"/>
                <a:ea typeface="Raleway"/>
                <a:cs typeface="Raleway"/>
                <a:sym typeface="Raleway"/>
              </a:rPr>
              <a:t>GRUPOS DE BOTONES </a:t>
            </a:r>
            <a:endParaRPr b="1" sz="2000">
              <a:solidFill>
                <a:srgbClr val="121212"/>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rPr b="1" lang="es" sz="2000">
                <a:solidFill>
                  <a:srgbClr val="121212"/>
                </a:solidFill>
                <a:latin typeface="Raleway"/>
                <a:ea typeface="Raleway"/>
                <a:cs typeface="Raleway"/>
                <a:sym typeface="Raleway"/>
              </a:rPr>
              <a:t>Y MENÚS DESPLEGABLES</a:t>
            </a:r>
            <a:endParaRPr b="1" sz="2000">
              <a:solidFill>
                <a:srgbClr val="121212"/>
              </a:solidFill>
              <a:latin typeface="Raleway"/>
              <a:ea typeface="Raleway"/>
              <a:cs typeface="Raleway"/>
              <a:sym typeface="Raleway"/>
            </a:endParaRPr>
          </a:p>
          <a:p>
            <a:pPr indent="0" lvl="0" marL="0" rtl="0" algn="l">
              <a:lnSpc>
                <a:spcPct val="115000"/>
              </a:lnSpc>
              <a:spcBef>
                <a:spcPts val="2000"/>
              </a:spcBef>
              <a:spcAft>
                <a:spcPts val="0"/>
              </a:spcAft>
              <a:buClr>
                <a:schemeClr val="dk1"/>
              </a:buClr>
              <a:buSzPts val="1100"/>
              <a:buFont typeface="Arial"/>
              <a:buNone/>
            </a:pPr>
            <a:r>
              <a:t/>
            </a:r>
            <a:endParaRPr b="1" sz="2700">
              <a:solidFill>
                <a:schemeClr val="dk1"/>
              </a:solidFill>
              <a:latin typeface="Raleway"/>
              <a:ea typeface="Raleway"/>
              <a:cs typeface="Raleway"/>
              <a:sym typeface="Raleway"/>
            </a:endParaRPr>
          </a:p>
          <a:p>
            <a:pPr indent="0" lvl="0" marL="0" rtl="0" algn="l">
              <a:lnSpc>
                <a:spcPct val="115000"/>
              </a:lnSpc>
              <a:spcBef>
                <a:spcPts val="2000"/>
              </a:spcBef>
              <a:spcAft>
                <a:spcPts val="0"/>
              </a:spcAft>
              <a:buClr>
                <a:schemeClr val="dk1"/>
              </a:buClr>
              <a:buSzPts val="1100"/>
              <a:buFont typeface="Arial"/>
              <a:buNone/>
            </a:pPr>
            <a:r>
              <a:t/>
            </a:r>
            <a:endParaRPr b="1" sz="2700">
              <a:solidFill>
                <a:schemeClr val="dk1"/>
              </a:solidFill>
              <a:latin typeface="Raleway"/>
              <a:ea typeface="Raleway"/>
              <a:cs typeface="Raleway"/>
              <a:sym typeface="Raleway"/>
            </a:endParaRPr>
          </a:p>
          <a:p>
            <a:pPr indent="0" lvl="0" marL="0" rtl="0" algn="l">
              <a:lnSpc>
                <a:spcPct val="115000"/>
              </a:lnSpc>
              <a:spcBef>
                <a:spcPts val="2000"/>
              </a:spcBef>
              <a:spcAft>
                <a:spcPts val="0"/>
              </a:spcAft>
              <a:buClr>
                <a:schemeClr val="dk1"/>
              </a:buClr>
              <a:buSzPts val="1100"/>
              <a:buFont typeface="Arial"/>
              <a:buNone/>
            </a:pPr>
            <a:r>
              <a:t/>
            </a:r>
            <a:endParaRPr b="1" sz="2700">
              <a:solidFill>
                <a:schemeClr val="dk1"/>
              </a:solidFill>
              <a:latin typeface="Raleway"/>
              <a:ea typeface="Raleway"/>
              <a:cs typeface="Raleway"/>
              <a:sym typeface="Raleway"/>
            </a:endParaRPr>
          </a:p>
          <a:p>
            <a:pPr indent="0" lvl="0" marL="0" rtl="0" algn="l">
              <a:lnSpc>
                <a:spcPct val="115000"/>
              </a:lnSpc>
              <a:spcBef>
                <a:spcPts val="2000"/>
              </a:spcBef>
              <a:spcAft>
                <a:spcPts val="0"/>
              </a:spcAft>
              <a:buClr>
                <a:schemeClr val="dk1"/>
              </a:buClr>
              <a:buSzPts val="1100"/>
              <a:buFont typeface="Arial"/>
              <a:buNone/>
            </a:pPr>
            <a:r>
              <a:t/>
            </a:r>
            <a:endParaRPr b="1" sz="2700">
              <a:solidFill>
                <a:schemeClr val="dk1"/>
              </a:solidFill>
              <a:latin typeface="Raleway"/>
              <a:ea typeface="Raleway"/>
              <a:cs typeface="Raleway"/>
              <a:sym typeface="Raleway"/>
            </a:endParaRPr>
          </a:p>
          <a:p>
            <a:pPr indent="0" lvl="0" marL="0" rtl="0" algn="l">
              <a:lnSpc>
                <a:spcPct val="115000"/>
              </a:lnSpc>
              <a:spcBef>
                <a:spcPts val="600"/>
              </a:spcBef>
              <a:spcAft>
                <a:spcPts val="0"/>
              </a:spcAft>
              <a:buClr>
                <a:schemeClr val="dk1"/>
              </a:buClr>
              <a:buSzPts val="1100"/>
              <a:buFont typeface="Arial"/>
              <a:buNone/>
            </a:pPr>
            <a:r>
              <a:t/>
            </a:r>
            <a:endParaRPr b="1" i="1" sz="2700">
              <a:solidFill>
                <a:schemeClr val="dk1"/>
              </a:solidFill>
              <a:latin typeface="Raleway"/>
              <a:ea typeface="Raleway"/>
              <a:cs typeface="Raleway"/>
              <a:sym typeface="Raleway"/>
            </a:endParaRPr>
          </a:p>
          <a:p>
            <a:pPr indent="0" lvl="0" marL="0" rtl="0" algn="l">
              <a:lnSpc>
                <a:spcPct val="115000"/>
              </a:lnSpc>
              <a:spcBef>
                <a:spcPts val="2000"/>
              </a:spcBef>
              <a:spcAft>
                <a:spcPts val="1200"/>
              </a:spcAft>
              <a:buClr>
                <a:schemeClr val="dk1"/>
              </a:buClr>
              <a:buSzPts val="1100"/>
              <a:buFont typeface="Arial"/>
              <a:buNone/>
            </a:pPr>
            <a:r>
              <a:t/>
            </a:r>
            <a:endParaRPr b="1" i="1" sz="2700">
              <a:solidFill>
                <a:schemeClr val="dk1"/>
              </a:solidFill>
              <a:latin typeface="Raleway"/>
              <a:ea typeface="Raleway"/>
              <a:cs typeface="Raleway"/>
              <a:sym typeface="Raleway"/>
            </a:endParaRPr>
          </a:p>
        </p:txBody>
      </p:sp>
      <p:pic>
        <p:nvPicPr>
          <p:cNvPr id="214" name="Google Shape;214;p34"/>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215" name="Google Shape;215;p34"/>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btn-primary"&gt;</a:t>
            </a:r>
            <a:r>
              <a:rPr lang="es">
                <a:latin typeface="Didact Gothic"/>
                <a:ea typeface="Didact Gothic"/>
                <a:cs typeface="Didact Gothic"/>
                <a:sym typeface="Didact Gothic"/>
              </a:rPr>
              <a:t>Inicio</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btn-primary"&gt;</a:t>
            </a:r>
            <a:r>
              <a:rPr lang="es">
                <a:latin typeface="Didact Gothic"/>
                <a:ea typeface="Didact Gothic"/>
                <a:cs typeface="Didact Gothic"/>
                <a:sym typeface="Didact Gothic"/>
              </a:rPr>
              <a:t>Quienes Somos</a:t>
            </a:r>
            <a:r>
              <a:rPr lang="es">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 </a:t>
            </a:r>
            <a:r>
              <a:rPr lang="es">
                <a:solidFill>
                  <a:srgbClr val="FF0000"/>
                </a:solidFill>
                <a:latin typeface="Didact Gothic"/>
                <a:ea typeface="Didact Gothic"/>
                <a:cs typeface="Didact Gothic"/>
                <a:sym typeface="Didact Gothic"/>
              </a:rPr>
              <a:t>type</a:t>
            </a:r>
            <a:r>
              <a:rPr lang="es">
                <a:solidFill>
                  <a:srgbClr val="0000CD"/>
                </a:solidFill>
                <a:latin typeface="Didact Gothic"/>
                <a:ea typeface="Didact Gothic"/>
                <a:cs typeface="Didact Gothic"/>
                <a:sym typeface="Didact Gothic"/>
              </a:rPr>
              <a:t>="button"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="btn btn-primary dropdown-toggle" </a:t>
            </a:r>
            <a:r>
              <a:rPr lang="es">
                <a:solidFill>
                  <a:srgbClr val="FF0000"/>
                </a:solidFill>
                <a:latin typeface="Didact Gothic"/>
                <a:ea typeface="Didact Gothic"/>
                <a:cs typeface="Didact Gothic"/>
                <a:sym typeface="Didact Gothic"/>
              </a:rPr>
              <a:t>data-toggle</a:t>
            </a:r>
            <a:r>
              <a:rPr lang="es">
                <a:solidFill>
                  <a:srgbClr val="0000CD"/>
                </a:solidFill>
                <a:latin typeface="Didact Gothic"/>
                <a:ea typeface="Didact Gothic"/>
                <a:cs typeface="Didact Gothic"/>
                <a:sym typeface="Didact Gothic"/>
              </a:rPr>
              <a:t>="dropdown"&gt;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a:t>
            </a:r>
            <a:r>
              <a:rPr lang="es">
                <a:latin typeface="Didact Gothic"/>
                <a:ea typeface="Didact Gothic"/>
                <a:cs typeface="Didact Gothic"/>
                <a:sym typeface="Didact Gothic"/>
              </a:rPr>
              <a:t>Integrantes</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="dropdown-menu"&gt;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="dropdown-item" href="#"&gt;</a:t>
            </a:r>
            <a:r>
              <a:rPr lang="es">
                <a:latin typeface="Didact Gothic"/>
                <a:ea typeface="Didact Gothic"/>
                <a:cs typeface="Didact Gothic"/>
                <a:sym typeface="Didact Gothic"/>
              </a:rPr>
              <a:t>Cantante</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="dropdown-item" href="#"&gt;</a:t>
            </a:r>
            <a:r>
              <a:rPr lang="es">
                <a:latin typeface="Didact Gothic"/>
                <a:ea typeface="Didact Gothic"/>
                <a:cs typeface="Didact Gothic"/>
                <a:sym typeface="Didact Gothic"/>
              </a:rPr>
              <a:t>Bajo</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p:txBody>
      </p:sp>
      <p:sp>
        <p:nvSpPr>
          <p:cNvPr id="216" name="Google Shape;216;p34"/>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Didact Gothic"/>
                <a:ea typeface="Didact Gothic"/>
                <a:cs typeface="Didact Gothic"/>
                <a:sym typeface="Didact Gothic"/>
                <a:hlinkClick r:id="rId5"/>
              </a:rPr>
              <a:t>¡Más ejemplos!</a:t>
            </a:r>
            <a:endParaRPr sz="1800">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&lt;ul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="pagination"&gt;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&lt;li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="page-item"&gt;&lt;a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="page-link" href="#"&gt;</a:t>
            </a:r>
            <a:r>
              <a:rPr lang="es" sz="1800">
                <a:latin typeface="Didact Gothic"/>
                <a:ea typeface="Didact Gothic"/>
                <a:cs typeface="Didact Gothic"/>
                <a:sym typeface="Didact Gothic"/>
              </a:rPr>
              <a:t>Anterior</a:t>
            </a:r>
            <a:r>
              <a:rPr lang="es"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&lt;li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="page-item"&gt;&lt;a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="page-link" href="#"&gt;</a:t>
            </a:r>
            <a:r>
              <a:rPr lang="es" sz="1800">
                <a:latin typeface="Didact Gothic"/>
                <a:ea typeface="Didact Gothic"/>
                <a:cs typeface="Didact Gothic"/>
                <a:sym typeface="Didact Gothic"/>
              </a:rPr>
              <a:t>1</a:t>
            </a:r>
            <a:r>
              <a:rPr lang="es"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&lt;li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="page-item"&gt;&lt;a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="page-link" href="#"&gt;</a:t>
            </a:r>
            <a:r>
              <a:rPr lang="es" sz="1800">
                <a:latin typeface="Didact Gothic"/>
                <a:ea typeface="Didact Gothic"/>
                <a:cs typeface="Didact Gothic"/>
                <a:sym typeface="Didact Gothic"/>
              </a:rPr>
              <a:t>2</a:t>
            </a:r>
            <a:r>
              <a:rPr lang="es"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&lt;li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="page-item"&gt;&lt;a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="page-link" href="#"&gt;</a:t>
            </a:r>
            <a:r>
              <a:rPr lang="es" sz="1800">
                <a:latin typeface="Didact Gothic"/>
                <a:ea typeface="Didact Gothic"/>
                <a:cs typeface="Didact Gothic"/>
                <a:sym typeface="Didact Gothic"/>
              </a:rPr>
              <a:t>3</a:t>
            </a:r>
            <a:r>
              <a:rPr lang="es"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&lt;li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="page-item"&gt;&lt;a </a:t>
            </a:r>
            <a:r>
              <a:rPr lang="es" sz="1800">
                <a:solidFill>
                  <a:srgbClr val="FF0000"/>
                </a:solidFill>
                <a:latin typeface="Didact Gothic"/>
                <a:ea typeface="Didact Gothic"/>
                <a:cs typeface="Didact Gothic"/>
                <a:sym typeface="Didact Gothic"/>
              </a:rPr>
              <a:t>class</a:t>
            </a:r>
            <a:r>
              <a:rPr lang="es" sz="1800">
                <a:solidFill>
                  <a:srgbClr val="0000CD"/>
                </a:solidFill>
                <a:latin typeface="Didact Gothic"/>
                <a:ea typeface="Didact Gothic"/>
                <a:cs typeface="Didact Gothic"/>
                <a:sym typeface="Didact Gothic"/>
              </a:rPr>
              <a:t>="page-link" href="#"&gt;</a:t>
            </a:r>
            <a:r>
              <a:rPr lang="es" sz="1800">
                <a:latin typeface="Didact Gothic"/>
                <a:ea typeface="Didact Gothic"/>
                <a:cs typeface="Didact Gothic"/>
                <a:sym typeface="Didact Gothic"/>
              </a:rPr>
              <a:t>Siguiente</a:t>
            </a:r>
            <a:r>
              <a:rPr lang="es"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  &lt;/ul&gt;</a:t>
            </a:r>
            <a:endParaRPr sz="1800">
              <a:solidFill>
                <a:srgbClr val="0000CD"/>
              </a:solidFill>
              <a:latin typeface="Didact Gothic"/>
              <a:ea typeface="Didact Gothic"/>
              <a:cs typeface="Didact Gothic"/>
              <a:sym typeface="Didact Gothic"/>
            </a:endParaRPr>
          </a:p>
        </p:txBody>
      </p:sp>
      <p:sp>
        <p:nvSpPr>
          <p:cNvPr id="222" name="Google Shape;222;p35"/>
          <p:cNvSpPr txBox="1"/>
          <p:nvPr/>
        </p:nvSpPr>
        <p:spPr>
          <a:xfrm>
            <a:off x="686275" y="490950"/>
            <a:ext cx="35205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b="1" lang="es" sz="3000">
                <a:solidFill>
                  <a:srgbClr val="121212"/>
                </a:solidFill>
                <a:latin typeface="Raleway"/>
                <a:ea typeface="Raleway"/>
                <a:cs typeface="Raleway"/>
                <a:sym typeface="Raleway"/>
              </a:rPr>
              <a:t>PAGINACIÓN</a:t>
            </a:r>
            <a:endParaRPr b="1" sz="3000">
              <a:solidFill>
                <a:srgbClr val="121212"/>
              </a:solidFill>
              <a:latin typeface="Raleway"/>
              <a:ea typeface="Raleway"/>
              <a:cs typeface="Raleway"/>
              <a:sym typeface="Raleway"/>
            </a:endParaRPr>
          </a:p>
          <a:p>
            <a:pPr indent="0" lvl="0" marL="0" rtl="0" algn="just">
              <a:lnSpc>
                <a:spcPct val="115000"/>
              </a:lnSpc>
              <a:spcBef>
                <a:spcPts val="2000"/>
              </a:spcBef>
              <a:spcAft>
                <a:spcPts val="0"/>
              </a:spcAft>
              <a:buClr>
                <a:schemeClr val="dk1"/>
              </a:buClr>
              <a:buSzPts val="1100"/>
              <a:buFont typeface="Arial"/>
              <a:buNone/>
            </a:pPr>
            <a:r>
              <a:t/>
            </a:r>
            <a:endParaRPr sz="3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3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3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3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000">
              <a:solidFill>
                <a:schemeClr val="dk1"/>
              </a:solidFill>
              <a:latin typeface="Anton"/>
              <a:ea typeface="Anton"/>
              <a:cs typeface="Anton"/>
              <a:sym typeface="Anton"/>
            </a:endParaRPr>
          </a:p>
        </p:txBody>
      </p:sp>
      <p:pic>
        <p:nvPicPr>
          <p:cNvPr id="223" name="Google Shape;223;p35"/>
          <p:cNvPicPr preferRelativeResize="0"/>
          <p:nvPr/>
        </p:nvPicPr>
        <p:blipFill rotWithShape="1">
          <a:blip r:embed="rId3">
            <a:alphaModFix/>
          </a:blip>
          <a:srcRect b="0" l="0" r="12372" t="0"/>
          <a:stretch/>
        </p:blipFill>
        <p:spPr>
          <a:xfrm>
            <a:off x="81875" y="2351775"/>
            <a:ext cx="4124900" cy="89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4294967295" type="ctrTitle"/>
          </p:nvPr>
        </p:nvSpPr>
        <p:spPr>
          <a:xfrm>
            <a:off x="2305025" y="1991850"/>
            <a:ext cx="49731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800"/>
              <a:t>Bootstrap</a:t>
            </a:r>
            <a:endParaRPr sz="3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&lt;div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="container"&gt;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&lt;p&gt;</a:t>
            </a:r>
            <a:r>
              <a:rPr lang="es">
                <a:latin typeface="Didact Gothic"/>
                <a:ea typeface="Didact Gothic"/>
                <a:cs typeface="Didact Gothic"/>
                <a:sym typeface="Didact Gothic"/>
              </a:rPr>
              <a:t>Menú básico horizontal:</a:t>
            </a:r>
            <a:r>
              <a:rPr lang="es">
                <a:solidFill>
                  <a:srgbClr val="0000CD"/>
                </a:solidFill>
                <a:latin typeface="Didact Gothic"/>
                <a:ea typeface="Didact Gothic"/>
                <a:cs typeface="Didact Gothic"/>
                <a:sym typeface="Didact Gothic"/>
              </a:rPr>
              <a:t>&lt;/p&gt;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&lt;ul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="nav-link" </a:t>
            </a:r>
            <a:r>
              <a:rPr lang="es">
                <a:solidFill>
                  <a:srgbClr val="FF0000"/>
                </a:solidFill>
                <a:latin typeface="Didact Gothic"/>
                <a:ea typeface="Didact Gothic"/>
                <a:cs typeface="Didact Gothic"/>
                <a:sym typeface="Didact Gothic"/>
              </a:rPr>
              <a:t>href</a:t>
            </a:r>
            <a:r>
              <a:rPr lang="es">
                <a:solidFill>
                  <a:srgbClr val="0000CD"/>
                </a:solidFill>
                <a:latin typeface="Didact Gothic"/>
                <a:ea typeface="Didact Gothic"/>
                <a:cs typeface="Didact Gothic"/>
                <a:sym typeface="Didact Gothic"/>
              </a:rPr>
              <a:t>="#"&gt;</a:t>
            </a:r>
            <a:r>
              <a:rPr lang="es">
                <a:latin typeface="Didact Gothic"/>
                <a:ea typeface="Didact Gothic"/>
                <a:cs typeface="Didact Gothic"/>
                <a:sym typeface="Didact Gothic"/>
              </a:rPr>
              <a:t>Inicio</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="nav-link" </a:t>
            </a:r>
            <a:r>
              <a:rPr lang="es">
                <a:solidFill>
                  <a:srgbClr val="FF0000"/>
                </a:solidFill>
                <a:latin typeface="Didact Gothic"/>
                <a:ea typeface="Didact Gothic"/>
                <a:cs typeface="Didact Gothic"/>
                <a:sym typeface="Didact Gothic"/>
              </a:rPr>
              <a:t>href</a:t>
            </a:r>
            <a:r>
              <a:rPr lang="es">
                <a:solidFill>
                  <a:srgbClr val="0000CD"/>
                </a:solidFill>
                <a:latin typeface="Didact Gothic"/>
                <a:ea typeface="Didact Gothic"/>
                <a:cs typeface="Didact Gothic"/>
                <a:sym typeface="Didact Gothic"/>
              </a:rPr>
              <a:t>="#"&gt;</a:t>
            </a:r>
            <a:r>
              <a:rPr lang="es">
                <a:latin typeface="Didact Gothic"/>
                <a:ea typeface="Didact Gothic"/>
                <a:cs typeface="Didact Gothic"/>
                <a:sym typeface="Didact Gothic"/>
              </a:rPr>
              <a:t>Quienes Somos</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="nav-link" </a:t>
            </a:r>
            <a:r>
              <a:rPr lang="es">
                <a:solidFill>
                  <a:srgbClr val="FF0000"/>
                </a:solidFill>
                <a:latin typeface="Didact Gothic"/>
                <a:ea typeface="Didact Gothic"/>
                <a:cs typeface="Didact Gothic"/>
                <a:sym typeface="Didact Gothic"/>
              </a:rPr>
              <a:t>href</a:t>
            </a:r>
            <a:r>
              <a:rPr lang="es">
                <a:solidFill>
                  <a:srgbClr val="0000CD"/>
                </a:solidFill>
                <a:latin typeface="Didact Gothic"/>
                <a:ea typeface="Didact Gothic"/>
                <a:cs typeface="Didact Gothic"/>
                <a:sym typeface="Didact Gothic"/>
              </a:rPr>
              <a:t>="#"&gt;</a:t>
            </a:r>
            <a:r>
              <a:rPr lang="es">
                <a:latin typeface="Didact Gothic"/>
                <a:ea typeface="Didact Gothic"/>
                <a:cs typeface="Didact Gothic"/>
                <a:sym typeface="Didact Gothic"/>
              </a:rPr>
              <a:t>Historia</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&lt;a </a:t>
            </a:r>
            <a:r>
              <a:rPr lang="es">
                <a:solidFill>
                  <a:srgbClr val="FF0000"/>
                </a:solidFill>
                <a:latin typeface="Didact Gothic"/>
                <a:ea typeface="Didact Gothic"/>
                <a:cs typeface="Didact Gothic"/>
                <a:sym typeface="Didact Gothic"/>
              </a:rPr>
              <a:t>class</a:t>
            </a:r>
            <a:r>
              <a:rPr lang="es">
                <a:solidFill>
                  <a:srgbClr val="0000CD"/>
                </a:solidFill>
                <a:latin typeface="Didact Gothic"/>
                <a:ea typeface="Didact Gothic"/>
                <a:cs typeface="Didact Gothic"/>
                <a:sym typeface="Didact Gothic"/>
              </a:rPr>
              <a:t>="nav-link disabled" </a:t>
            </a:r>
            <a:r>
              <a:rPr lang="es">
                <a:solidFill>
                  <a:srgbClr val="FF0000"/>
                </a:solidFill>
                <a:latin typeface="Didact Gothic"/>
                <a:ea typeface="Didact Gothic"/>
                <a:cs typeface="Didact Gothic"/>
                <a:sym typeface="Didact Gothic"/>
              </a:rPr>
              <a:t>href</a:t>
            </a:r>
            <a:r>
              <a:rPr lang="es">
                <a:solidFill>
                  <a:srgbClr val="0000CD"/>
                </a:solidFill>
                <a:latin typeface="Didact Gothic"/>
                <a:ea typeface="Didact Gothic"/>
                <a:cs typeface="Didact Gothic"/>
                <a:sym typeface="Didact Gothic"/>
              </a:rPr>
              <a:t>="#"&gt;</a:t>
            </a:r>
            <a:r>
              <a:rPr lang="es">
                <a:latin typeface="Didact Gothic"/>
                <a:ea typeface="Didact Gothic"/>
                <a:cs typeface="Didact Gothic"/>
                <a:sym typeface="Didact Gothic"/>
              </a:rPr>
              <a:t>Newlestter</a:t>
            </a:r>
            <a:r>
              <a:rPr lang="es">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  &lt;/ul&gt;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sp>
        <p:nvSpPr>
          <p:cNvPr id="229" name="Google Shape;229;p36"/>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b="1" lang="es" sz="3000">
                <a:solidFill>
                  <a:srgbClr val="121212"/>
                </a:solidFill>
                <a:latin typeface="Lato"/>
                <a:ea typeface="Lato"/>
                <a:cs typeface="Lato"/>
                <a:sym typeface="Lato"/>
              </a:rPr>
              <a:t>NAV MENÚ</a:t>
            </a:r>
            <a:endParaRPr b="1" sz="3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230" name="Google Shape;230;p36"/>
          <p:cNvPicPr preferRelativeResize="0"/>
          <p:nvPr/>
        </p:nvPicPr>
        <p:blipFill>
          <a:blip r:embed="rId3">
            <a:alphaModFix/>
          </a:blip>
          <a:stretch>
            <a:fillRect/>
          </a:stretch>
        </p:blipFill>
        <p:spPr>
          <a:xfrm>
            <a:off x="138750" y="2501815"/>
            <a:ext cx="4038600" cy="72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236" name="Google Shape;236;p37"/>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37"/>
          <p:cNvPicPr preferRelativeResize="0"/>
          <p:nvPr/>
        </p:nvPicPr>
        <p:blipFill rotWithShape="1">
          <a:blip r:embed="rId4">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nvSpPr>
        <p:spPr>
          <a:xfrm>
            <a:off x="3098125" y="2075450"/>
            <a:ext cx="465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Raleway"/>
                <a:ea typeface="Raleway"/>
                <a:cs typeface="Raleway"/>
                <a:sym typeface="Raleway"/>
              </a:rPr>
              <a:t>COMPONENTES CON JS</a:t>
            </a:r>
            <a:endParaRPr b="1" sz="30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nvSpPr>
        <p:spPr>
          <a:xfrm>
            <a:off x="1122925" y="1477425"/>
            <a:ext cx="7283400" cy="3292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rgbClr val="121212"/>
                </a:solidFill>
                <a:latin typeface="Raleway Light"/>
                <a:ea typeface="Raleway Light"/>
                <a:cs typeface="Raleway Light"/>
                <a:sym typeface="Raleway Light"/>
              </a:rPr>
              <a:t>Muchos de los componentes de Bootstrap requieren el uso de JavaScript para funcionar. Específicamente, requieren jQuery (hasta la versión 4), Popper.js y complementos propios de JavaScript. </a:t>
            </a:r>
            <a:endParaRPr>
              <a:solidFill>
                <a:srgbClr val="121212"/>
              </a:solidFill>
              <a:latin typeface="Raleway Light"/>
              <a:ea typeface="Raleway Light"/>
              <a:cs typeface="Raleway Light"/>
              <a:sym typeface="Raleway Light"/>
            </a:endParaRPr>
          </a:p>
          <a:p>
            <a:pPr indent="0" lvl="0" marL="0" rtl="0" algn="just">
              <a:lnSpc>
                <a:spcPct val="115000"/>
              </a:lnSpc>
              <a:spcBef>
                <a:spcPts val="0"/>
              </a:spcBef>
              <a:spcAft>
                <a:spcPts val="0"/>
              </a:spcAft>
              <a:buClr>
                <a:schemeClr val="dk1"/>
              </a:buClr>
              <a:buSzPts val="1100"/>
              <a:buFont typeface="Arial"/>
              <a:buNone/>
            </a:pPr>
            <a:r>
              <a:t/>
            </a:r>
            <a:endParaRPr>
              <a:solidFill>
                <a:srgbClr val="121212"/>
              </a:solidFill>
              <a:latin typeface="Raleway Light"/>
              <a:ea typeface="Raleway Light"/>
              <a:cs typeface="Raleway Light"/>
              <a:sym typeface="Raleway Light"/>
            </a:endParaRPr>
          </a:p>
          <a:p>
            <a:pPr indent="0" lvl="0" marL="0" rtl="0" algn="just">
              <a:lnSpc>
                <a:spcPct val="115000"/>
              </a:lnSpc>
              <a:spcBef>
                <a:spcPts val="0"/>
              </a:spcBef>
              <a:spcAft>
                <a:spcPts val="0"/>
              </a:spcAft>
              <a:buClr>
                <a:schemeClr val="dk1"/>
              </a:buClr>
              <a:buSzPts val="1100"/>
              <a:buFont typeface="Arial"/>
              <a:buNone/>
            </a:pPr>
            <a:r>
              <a:rPr lang="es">
                <a:solidFill>
                  <a:srgbClr val="121212"/>
                </a:solidFill>
                <a:latin typeface="Raleway Light"/>
                <a:ea typeface="Raleway Light"/>
                <a:cs typeface="Raleway Light"/>
                <a:sym typeface="Raleway Light"/>
              </a:rPr>
              <a:t>Para eso hay que colocar los </a:t>
            </a:r>
            <a:r>
              <a:rPr b="1" lang="es">
                <a:solidFill>
                  <a:srgbClr val="121212"/>
                </a:solidFill>
                <a:latin typeface="Raleway"/>
                <a:ea typeface="Raleway"/>
                <a:cs typeface="Raleway"/>
                <a:sym typeface="Raleway"/>
              </a:rPr>
              <a:t>&lt;script&gt;</a:t>
            </a:r>
            <a:r>
              <a:rPr lang="es">
                <a:solidFill>
                  <a:srgbClr val="121212"/>
                </a:solidFill>
                <a:latin typeface="Raleway Light"/>
                <a:ea typeface="Raleway Light"/>
                <a:cs typeface="Raleway Light"/>
                <a:sym typeface="Raleway Light"/>
              </a:rPr>
              <a:t> vistos en la clase anterior, cerca del final de las páginas, justo antes de la etiqueta de cierre</a:t>
            </a:r>
            <a:r>
              <a:rPr b="1" lang="es">
                <a:solidFill>
                  <a:srgbClr val="121212"/>
                </a:solidFill>
                <a:latin typeface="Raleway"/>
                <a:ea typeface="Raleway"/>
                <a:cs typeface="Raleway"/>
                <a:sym typeface="Raleway"/>
              </a:rPr>
              <a:t> &lt;/body&gt;</a:t>
            </a:r>
            <a:r>
              <a:rPr lang="es">
                <a:solidFill>
                  <a:srgbClr val="121212"/>
                </a:solidFill>
                <a:latin typeface="Raleway Light"/>
                <a:ea typeface="Raleway Light"/>
                <a:cs typeface="Raleway Light"/>
                <a:sym typeface="Raleway Light"/>
              </a:rPr>
              <a:t>, para habilitarlas. </a:t>
            </a:r>
            <a:endParaRPr>
              <a:solidFill>
                <a:srgbClr val="121212"/>
              </a:solidFill>
              <a:latin typeface="Raleway Light"/>
              <a:ea typeface="Raleway Light"/>
              <a:cs typeface="Raleway Light"/>
              <a:sym typeface="Raleway Light"/>
            </a:endParaRPr>
          </a:p>
          <a:p>
            <a:pPr indent="0" lvl="0" marL="0" rtl="0" algn="just">
              <a:lnSpc>
                <a:spcPct val="115000"/>
              </a:lnSpc>
              <a:spcBef>
                <a:spcPts val="0"/>
              </a:spcBef>
              <a:spcAft>
                <a:spcPts val="0"/>
              </a:spcAft>
              <a:buClr>
                <a:schemeClr val="dk1"/>
              </a:buClr>
              <a:buSzPts val="1100"/>
              <a:buFont typeface="Arial"/>
              <a:buNone/>
            </a:pPr>
            <a:r>
              <a:rPr lang="es">
                <a:solidFill>
                  <a:srgbClr val="121212"/>
                </a:solidFill>
                <a:latin typeface="Raleway Light"/>
                <a:ea typeface="Raleway Light"/>
                <a:cs typeface="Raleway Light"/>
                <a:sym typeface="Raleway Light"/>
              </a:rPr>
              <a:t>En caso de necesitar jQuery, éste debe ser lo primero, luego Popper.js, y luego nuestros complementos de JavaScript. </a:t>
            </a:r>
            <a:endParaRPr>
              <a:solidFill>
                <a:srgbClr val="121212"/>
              </a:solidFill>
              <a:latin typeface="Raleway Light"/>
              <a:ea typeface="Raleway Light"/>
              <a:cs typeface="Raleway Light"/>
              <a:sym typeface="Raleway Light"/>
            </a:endParaRPr>
          </a:p>
        </p:txBody>
      </p:sp>
      <p:sp>
        <p:nvSpPr>
          <p:cNvPr id="248" name="Google Shape;248;p39"/>
          <p:cNvSpPr txBox="1"/>
          <p:nvPr/>
        </p:nvSpPr>
        <p:spPr>
          <a:xfrm>
            <a:off x="643801" y="47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b="1" lang="es" sz="3000">
                <a:solidFill>
                  <a:srgbClr val="121212"/>
                </a:solidFill>
                <a:latin typeface="Lato"/>
                <a:ea typeface="Lato"/>
                <a:cs typeface="Lato"/>
                <a:sym typeface="Lato"/>
              </a:rPr>
              <a:t>BOOTSTRAP CON JS</a:t>
            </a:r>
            <a:endParaRPr b="1" sz="3000">
              <a:solidFill>
                <a:srgbClr val="12121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nvSpPr>
        <p:spPr>
          <a:xfrm>
            <a:off x="888150" y="1199850"/>
            <a:ext cx="7367700" cy="3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rgbClr val="121212"/>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600">
                <a:solidFill>
                  <a:srgbClr val="121212"/>
                </a:solidFill>
                <a:latin typeface="Raleway Light"/>
                <a:ea typeface="Raleway Light"/>
                <a:cs typeface="Raleway Light"/>
                <a:sym typeface="Raleway Light"/>
              </a:rPr>
              <a:t>Es un lenguaje con muchas posibilidades. No requiere de compilación, ya que el lenguaje funciona del lado del cliente, y los navegadores son los encargados de interpretar estos códigos.</a:t>
            </a:r>
            <a:endParaRPr sz="1600">
              <a:solidFill>
                <a:srgbClr val="121212"/>
              </a:solidFill>
              <a:latin typeface="Raleway Light"/>
              <a:ea typeface="Raleway Light"/>
              <a:cs typeface="Raleway Light"/>
              <a:sym typeface="Raleway Light"/>
            </a:endParaRPr>
          </a:p>
          <a:p>
            <a:pPr indent="0" lvl="0" marL="0" rtl="0" algn="ctr">
              <a:lnSpc>
                <a:spcPct val="115000"/>
              </a:lnSpc>
              <a:spcBef>
                <a:spcPts val="0"/>
              </a:spcBef>
              <a:spcAft>
                <a:spcPts val="0"/>
              </a:spcAft>
              <a:buClr>
                <a:schemeClr val="dk1"/>
              </a:buClr>
              <a:buSzPts val="1100"/>
              <a:buFont typeface="Arial"/>
              <a:buNone/>
            </a:pPr>
            <a:r>
              <a:t/>
            </a:r>
            <a:endParaRPr sz="1600">
              <a:solidFill>
                <a:srgbClr val="121212"/>
              </a:solidFill>
              <a:latin typeface="Raleway Light"/>
              <a:ea typeface="Raleway Light"/>
              <a:cs typeface="Raleway Light"/>
              <a:sym typeface="Raleway Light"/>
            </a:endParaRPr>
          </a:p>
          <a:p>
            <a:pPr indent="0" lvl="0" marL="0" rtl="0" algn="ctr">
              <a:lnSpc>
                <a:spcPct val="115000"/>
              </a:lnSpc>
              <a:spcBef>
                <a:spcPts val="0"/>
              </a:spcBef>
              <a:spcAft>
                <a:spcPts val="0"/>
              </a:spcAft>
              <a:buClr>
                <a:schemeClr val="dk1"/>
              </a:buClr>
              <a:buSzPts val="1100"/>
              <a:buFont typeface="Arial"/>
              <a:buNone/>
            </a:pPr>
            <a:r>
              <a:rPr lang="es" sz="1600">
                <a:solidFill>
                  <a:srgbClr val="121212"/>
                </a:solidFill>
                <a:latin typeface="Raleway Light"/>
                <a:ea typeface="Raleway Light"/>
                <a:cs typeface="Raleway Light"/>
                <a:sym typeface="Raleway Light"/>
              </a:rPr>
              <a:t>Se utiliza para crear pequeños programas que luego son insertados en una página web, y en programas más grandes, orientados a objetos mucho más complejos. Con Javascript podemos crear diferentes efectos e interactuar con nuestros usuarios. </a:t>
            </a:r>
            <a:endParaRPr sz="1600">
              <a:solidFill>
                <a:srgbClr val="121212"/>
              </a:solidFill>
              <a:latin typeface="Raleway Light"/>
              <a:ea typeface="Raleway Light"/>
              <a:cs typeface="Raleway Light"/>
              <a:sym typeface="Raleway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p:txBody>
      </p:sp>
      <p:sp>
        <p:nvSpPr>
          <p:cNvPr id="254" name="Google Shape;254;p40"/>
          <p:cNvSpPr txBox="1"/>
          <p:nvPr/>
        </p:nvSpPr>
        <p:spPr>
          <a:xfrm>
            <a:off x="2187450" y="4770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3000">
                <a:latin typeface="Raleway"/>
                <a:ea typeface="Raleway"/>
                <a:cs typeface="Raleway"/>
                <a:sym typeface="Raleway"/>
              </a:rPr>
              <a:t>JAVASCRIPT</a:t>
            </a:r>
            <a:endParaRPr b="1" sz="3000" u="none" cap="none" strike="noStrike">
              <a:solidFill>
                <a:srgbClr val="000000"/>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nvSpPr>
        <p:spPr>
          <a:xfrm>
            <a:off x="4593750" y="665025"/>
            <a:ext cx="3855900" cy="15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000">
                <a:solidFill>
                  <a:srgbClr val="121212"/>
                </a:solidFill>
                <a:latin typeface="Raleway"/>
                <a:ea typeface="Raleway"/>
                <a:cs typeface="Raleway"/>
                <a:sym typeface="Raleway"/>
              </a:rPr>
              <a:t>COMPONENTES </a:t>
            </a:r>
            <a:endParaRPr sz="3000">
              <a:solidFill>
                <a:srgbClr val="121212"/>
              </a:solidFill>
              <a:latin typeface="Raleway"/>
              <a:ea typeface="Raleway"/>
              <a:cs typeface="Raleway"/>
              <a:sym typeface="Raleway"/>
            </a:endParaRPr>
          </a:p>
          <a:p>
            <a:pPr indent="0" lvl="0" marL="0" rtl="0" algn="ctr">
              <a:lnSpc>
                <a:spcPct val="115000"/>
              </a:lnSpc>
              <a:spcBef>
                <a:spcPts val="300"/>
              </a:spcBef>
              <a:spcAft>
                <a:spcPts val="0"/>
              </a:spcAft>
              <a:buClr>
                <a:schemeClr val="dk1"/>
              </a:buClr>
              <a:buSzPts val="1100"/>
              <a:buFont typeface="Arial"/>
              <a:buNone/>
            </a:pPr>
            <a:r>
              <a:rPr lang="es" sz="3000">
                <a:solidFill>
                  <a:srgbClr val="121212"/>
                </a:solidFill>
                <a:latin typeface="Raleway"/>
                <a:ea typeface="Raleway"/>
                <a:cs typeface="Raleway"/>
                <a:sym typeface="Raleway"/>
              </a:rPr>
              <a:t>DE BOOTSTRAP</a:t>
            </a:r>
            <a:endParaRPr sz="3000">
              <a:solidFill>
                <a:srgbClr val="121212"/>
              </a:solidFill>
              <a:latin typeface="Raleway"/>
              <a:ea typeface="Raleway"/>
              <a:cs typeface="Raleway"/>
              <a:sym typeface="Raleway"/>
            </a:endParaRPr>
          </a:p>
          <a:p>
            <a:pPr indent="0" lvl="0" marL="0" rtl="0" algn="ctr">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0" name="Google Shape;260;p41"/>
          <p:cNvSpPr txBox="1"/>
          <p:nvPr/>
        </p:nvSpPr>
        <p:spPr>
          <a:xfrm>
            <a:off x="4508250" y="2107825"/>
            <a:ext cx="4093800" cy="232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solidFill>
                  <a:srgbClr val="121212"/>
                </a:solidFill>
                <a:latin typeface="Raleway Light"/>
                <a:ea typeface="Raleway Light"/>
                <a:cs typeface="Raleway Light"/>
                <a:sym typeface="Raleway Light"/>
              </a:rPr>
              <a:t>Bootstrap tiene algunos componentes que utilizan JavaScript, para poder reproducirse de manera óptima. Aquí veremos algunos, y para conocer más puedes visitar el siguiente </a:t>
            </a:r>
            <a:r>
              <a:rPr lang="es" sz="1600" u="sng">
                <a:solidFill>
                  <a:srgbClr val="121212"/>
                </a:solidFill>
                <a:latin typeface="Raleway Light"/>
                <a:ea typeface="Raleway Light"/>
                <a:cs typeface="Raleway Light"/>
                <a:sym typeface="Raleway Light"/>
                <a:hlinkClick r:id="rId3">
                  <a:extLst>
                    <a:ext uri="{A12FA001-AC4F-418D-AE19-62706E023703}">
                      <ahyp:hlinkClr val="tx"/>
                    </a:ext>
                  </a:extLst>
                </a:hlinkClick>
              </a:rPr>
              <a:t>enlace</a:t>
            </a:r>
            <a:r>
              <a:rPr lang="es" sz="1600">
                <a:solidFill>
                  <a:srgbClr val="121212"/>
                </a:solidFill>
                <a:latin typeface="Raleway Light"/>
                <a:ea typeface="Raleway Light"/>
                <a:cs typeface="Raleway Light"/>
                <a:sym typeface="Raleway Light"/>
              </a:rPr>
              <a:t>.</a:t>
            </a:r>
            <a:endParaRPr sz="1600">
              <a:solidFill>
                <a:srgbClr val="121212"/>
              </a:solidFill>
              <a:latin typeface="Raleway Light"/>
              <a:ea typeface="Raleway Light"/>
              <a:cs typeface="Raleway Light"/>
              <a:sym typeface="Raleway Light"/>
            </a:endParaRPr>
          </a:p>
        </p:txBody>
      </p:sp>
      <p:pic>
        <p:nvPicPr>
          <p:cNvPr id="261" name="Google Shape;261;p41"/>
          <p:cNvPicPr preferRelativeResize="0"/>
          <p:nvPr/>
        </p:nvPicPr>
        <p:blipFill>
          <a:blip r:embed="rId4">
            <a:alphaModFix/>
          </a:blip>
          <a:stretch>
            <a:fillRect/>
          </a:stretch>
        </p:blipFill>
        <p:spPr>
          <a:xfrm>
            <a:off x="997425" y="933088"/>
            <a:ext cx="3277325" cy="327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nvSpPr>
        <p:spPr>
          <a:xfrm>
            <a:off x="491150" y="2333050"/>
            <a:ext cx="8652900" cy="254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0000CD"/>
                </a:solidFill>
                <a:latin typeface="Didact Gothic"/>
                <a:ea typeface="Didact Gothic"/>
                <a:cs typeface="Didact Gothic"/>
                <a:sym typeface="Didact Gothic"/>
              </a:rPr>
              <a:t>&lt;</a:t>
            </a:r>
            <a:r>
              <a:rPr lang="es" sz="1200">
                <a:solidFill>
                  <a:srgbClr val="FF0000"/>
                </a:solidFill>
                <a:latin typeface="Didact Gothic"/>
                <a:ea typeface="Didact Gothic"/>
                <a:cs typeface="Didact Gothic"/>
                <a:sym typeface="Didact Gothic"/>
              </a:rPr>
              <a:t>body</a:t>
            </a:r>
            <a:r>
              <a:rPr lang="es" sz="1200">
                <a:solidFill>
                  <a:srgbClr val="0000CD"/>
                </a:solidFill>
                <a:latin typeface="Didact Gothic"/>
                <a:ea typeface="Didact Gothic"/>
                <a:cs typeface="Didact Gothic"/>
                <a:sym typeface="Didact Gothic"/>
              </a:rPr>
              <a:t>&gt; </a:t>
            </a:r>
            <a:r>
              <a:rPr lang="es" sz="1200">
                <a:latin typeface="Didact Gothic"/>
                <a:ea typeface="Didact Gothic"/>
                <a:cs typeface="Didact Gothic"/>
                <a:sym typeface="Didact Gothic"/>
              </a:rPr>
              <a:t>(…)</a:t>
            </a:r>
            <a:endParaRPr sz="12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s" sz="1200">
                <a:solidFill>
                  <a:srgbClr val="0000CD"/>
                </a:solidFill>
                <a:latin typeface="Didact Gothic"/>
                <a:ea typeface="Didact Gothic"/>
                <a:cs typeface="Didact Gothic"/>
                <a:sym typeface="Didact Gothic"/>
              </a:rPr>
              <a:t>&lt;</a:t>
            </a:r>
            <a:r>
              <a:rPr lang="es" sz="1200">
                <a:solidFill>
                  <a:srgbClr val="FF0000"/>
                </a:solidFill>
                <a:latin typeface="Didact Gothic"/>
                <a:ea typeface="Didact Gothic"/>
                <a:cs typeface="Didact Gothic"/>
                <a:sym typeface="Didact Gothic"/>
              </a:rPr>
              <a:t>script</a:t>
            </a:r>
            <a:r>
              <a:rPr lang="es" sz="1200">
                <a:latin typeface="Didact Gothic"/>
                <a:ea typeface="Didact Gothic"/>
                <a:cs typeface="Didact Gothic"/>
                <a:sym typeface="Didact Gothic"/>
              </a:rPr>
              <a:t> src="https://code.jquery.com/jquery-3.5.1.slim.min.js" integrity="sha384-DfXdz2htPH0lsSSs5nCTpuj/zy4C+OGpamoFVy38MVBnE+IbbVYUew+OrCXaRkfj" crossorigin="anonymous"</a:t>
            </a:r>
            <a:r>
              <a:rPr lang="es" sz="1200">
                <a:solidFill>
                  <a:srgbClr val="0000CD"/>
                </a:solidFill>
                <a:latin typeface="Didact Gothic"/>
                <a:ea typeface="Didact Gothic"/>
                <a:cs typeface="Didact Gothic"/>
                <a:sym typeface="Didact Gothic"/>
              </a:rPr>
              <a:t>&gt;&lt;/</a:t>
            </a:r>
            <a:r>
              <a:rPr lang="es" sz="1200">
                <a:solidFill>
                  <a:srgbClr val="FF0000"/>
                </a:solidFill>
                <a:latin typeface="Didact Gothic"/>
                <a:ea typeface="Didact Gothic"/>
                <a:cs typeface="Didact Gothic"/>
                <a:sym typeface="Didact Gothic"/>
              </a:rPr>
              <a:t>script</a:t>
            </a:r>
            <a:r>
              <a:rPr lang="es" sz="1200">
                <a:solidFill>
                  <a:srgbClr val="0000CD"/>
                </a:solidFill>
                <a:latin typeface="Didact Gothic"/>
                <a:ea typeface="Didact Gothic"/>
                <a:cs typeface="Didact Gothic"/>
                <a:sym typeface="Didact Gothic"/>
              </a:rPr>
              <a:t>&gt;</a:t>
            </a:r>
            <a:endParaRPr sz="12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s" sz="1200">
                <a:solidFill>
                  <a:srgbClr val="0000CD"/>
                </a:solidFill>
                <a:latin typeface="Didact Gothic"/>
                <a:ea typeface="Didact Gothic"/>
                <a:cs typeface="Didact Gothic"/>
                <a:sym typeface="Didact Gothic"/>
              </a:rPr>
              <a:t>&lt;</a:t>
            </a:r>
            <a:r>
              <a:rPr lang="es" sz="1200">
                <a:solidFill>
                  <a:srgbClr val="FF0000"/>
                </a:solidFill>
                <a:latin typeface="Didact Gothic"/>
                <a:ea typeface="Didact Gothic"/>
                <a:cs typeface="Didact Gothic"/>
                <a:sym typeface="Didact Gothic"/>
              </a:rPr>
              <a:t>script</a:t>
            </a:r>
            <a:r>
              <a:rPr lang="es" sz="1200">
                <a:latin typeface="Didact Gothic"/>
                <a:ea typeface="Didact Gothic"/>
                <a:cs typeface="Didact Gothic"/>
                <a:sym typeface="Didact Gothic"/>
              </a:rPr>
              <a:t> src="https://cdn.jsdelivr.net/npm/popper.js@1.16.0/dist/umd/popper.min.js" integrity="sha384-Q6E9RHvbIyZFJoft+2mJbHaEWldlvI9IOYy5n3zV9zzTtmI3UksdQRVvoxMfooAo" crossorigin="anonymous"</a:t>
            </a:r>
            <a:r>
              <a:rPr lang="es" sz="1200">
                <a:solidFill>
                  <a:srgbClr val="0000CD"/>
                </a:solidFill>
                <a:latin typeface="Didact Gothic"/>
                <a:ea typeface="Didact Gothic"/>
                <a:cs typeface="Didact Gothic"/>
                <a:sym typeface="Didact Gothic"/>
              </a:rPr>
              <a:t>&gt;&lt;/</a:t>
            </a:r>
            <a:r>
              <a:rPr lang="es" sz="1200">
                <a:solidFill>
                  <a:srgbClr val="FF0000"/>
                </a:solidFill>
                <a:latin typeface="Didact Gothic"/>
                <a:ea typeface="Didact Gothic"/>
                <a:cs typeface="Didact Gothic"/>
                <a:sym typeface="Didact Gothic"/>
              </a:rPr>
              <a:t>script</a:t>
            </a:r>
            <a:r>
              <a:rPr lang="es" sz="1200">
                <a:solidFill>
                  <a:srgbClr val="0000CD"/>
                </a:solidFill>
                <a:latin typeface="Didact Gothic"/>
                <a:ea typeface="Didact Gothic"/>
                <a:cs typeface="Didact Gothic"/>
                <a:sym typeface="Didact Gothic"/>
              </a:rPr>
              <a:t>&gt;</a:t>
            </a:r>
            <a:endParaRPr sz="12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200">
                <a:solidFill>
                  <a:srgbClr val="0000CD"/>
                </a:solidFill>
                <a:latin typeface="Didact Gothic"/>
                <a:ea typeface="Didact Gothic"/>
                <a:cs typeface="Didact Gothic"/>
                <a:sym typeface="Didact Gothic"/>
              </a:rPr>
              <a:t>&lt;</a:t>
            </a:r>
            <a:r>
              <a:rPr lang="es" sz="1200">
                <a:solidFill>
                  <a:srgbClr val="FF0000"/>
                </a:solidFill>
                <a:latin typeface="Didact Gothic"/>
                <a:ea typeface="Didact Gothic"/>
                <a:cs typeface="Didact Gothic"/>
                <a:sym typeface="Didact Gothic"/>
              </a:rPr>
              <a:t>script</a:t>
            </a:r>
            <a:r>
              <a:rPr lang="es" sz="1200">
                <a:latin typeface="Didact Gothic"/>
                <a:ea typeface="Didact Gothic"/>
                <a:cs typeface="Didact Gothic"/>
                <a:sym typeface="Didact Gothic"/>
              </a:rPr>
              <a:t> src="https://stackpath.bootstrapcdn.com/bootstrap/4.5.0/js/bootstrap.min.js" integrity="sha384-OgVRvuATP1z7JjHLkuOU7Xw704+h835Lr+6QL9UvYjZE3Ipu6Tp75j7Bh/kR0JKI" crossorigin="anonymous"</a:t>
            </a:r>
            <a:r>
              <a:rPr lang="es" sz="1200">
                <a:solidFill>
                  <a:srgbClr val="0000CD"/>
                </a:solidFill>
                <a:latin typeface="Didact Gothic"/>
                <a:ea typeface="Didact Gothic"/>
                <a:cs typeface="Didact Gothic"/>
                <a:sym typeface="Didact Gothic"/>
              </a:rPr>
              <a:t>&gt;&lt;/</a:t>
            </a:r>
            <a:r>
              <a:rPr lang="es" sz="1200">
                <a:solidFill>
                  <a:srgbClr val="FF0000"/>
                </a:solidFill>
                <a:latin typeface="Didact Gothic"/>
                <a:ea typeface="Didact Gothic"/>
                <a:cs typeface="Didact Gothic"/>
                <a:sym typeface="Didact Gothic"/>
              </a:rPr>
              <a:t>script</a:t>
            </a:r>
            <a:r>
              <a:rPr lang="es" sz="1200">
                <a:solidFill>
                  <a:srgbClr val="0000CD"/>
                </a:solidFill>
                <a:latin typeface="Didact Gothic"/>
                <a:ea typeface="Didact Gothic"/>
                <a:cs typeface="Didact Gothic"/>
                <a:sym typeface="Didact Gothic"/>
              </a:rPr>
              <a:t>&gt;</a:t>
            </a:r>
            <a:endParaRPr sz="12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200">
                <a:solidFill>
                  <a:srgbClr val="0000CD"/>
                </a:solidFill>
                <a:latin typeface="Didact Gothic"/>
                <a:ea typeface="Didact Gothic"/>
                <a:cs typeface="Didact Gothic"/>
                <a:sym typeface="Didact Gothic"/>
              </a:rPr>
              <a:t>&lt;/</a:t>
            </a:r>
            <a:r>
              <a:rPr lang="es" sz="1200">
                <a:solidFill>
                  <a:srgbClr val="FF0000"/>
                </a:solidFill>
                <a:latin typeface="Didact Gothic"/>
                <a:ea typeface="Didact Gothic"/>
                <a:cs typeface="Didact Gothic"/>
                <a:sym typeface="Didact Gothic"/>
              </a:rPr>
              <a:t>body</a:t>
            </a:r>
            <a:r>
              <a:rPr lang="es" sz="1200">
                <a:solidFill>
                  <a:srgbClr val="0000CD"/>
                </a:solidFill>
                <a:latin typeface="Didact Gothic"/>
                <a:ea typeface="Didact Gothic"/>
                <a:cs typeface="Didact Gothic"/>
                <a:sym typeface="Didact Gothic"/>
              </a:rPr>
              <a:t>&gt;</a:t>
            </a:r>
            <a:endParaRPr sz="1200">
              <a:solidFill>
                <a:srgbClr val="0000CD"/>
              </a:solidFill>
              <a:latin typeface="Didact Gothic"/>
              <a:ea typeface="Didact Gothic"/>
              <a:cs typeface="Didact Gothic"/>
              <a:sym typeface="Didact Gothic"/>
            </a:endParaRPr>
          </a:p>
        </p:txBody>
      </p:sp>
      <p:sp>
        <p:nvSpPr>
          <p:cNvPr id="267" name="Google Shape;267;p42"/>
          <p:cNvSpPr txBox="1"/>
          <p:nvPr/>
        </p:nvSpPr>
        <p:spPr>
          <a:xfrm>
            <a:off x="1964850" y="361525"/>
            <a:ext cx="5214300" cy="9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s" sz="4000">
                <a:solidFill>
                  <a:srgbClr val="121212"/>
                </a:solidFill>
                <a:latin typeface="Lato"/>
                <a:ea typeface="Lato"/>
                <a:cs typeface="Lato"/>
                <a:sym typeface="Lato"/>
              </a:rPr>
              <a:t>BOOTSTRAP CON JS</a:t>
            </a:r>
            <a:endParaRPr sz="3600">
              <a:solidFill>
                <a:srgbClr val="121212"/>
              </a:solidFill>
              <a:latin typeface="Lato"/>
              <a:ea typeface="Lato"/>
              <a:cs typeface="Lato"/>
              <a:sym typeface="Lato"/>
            </a:endParaRPr>
          </a:p>
        </p:txBody>
      </p:sp>
      <p:sp>
        <p:nvSpPr>
          <p:cNvPr id="268" name="Google Shape;268;p42"/>
          <p:cNvSpPr txBox="1"/>
          <p:nvPr/>
        </p:nvSpPr>
        <p:spPr>
          <a:xfrm>
            <a:off x="654900" y="1217050"/>
            <a:ext cx="79257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121212"/>
                </a:solidFill>
                <a:latin typeface="Helvetica Neue Light"/>
                <a:ea typeface="Helvetica Neue Light"/>
                <a:cs typeface="Helvetica Neue Light"/>
                <a:sym typeface="Helvetica Neue Light"/>
              </a:rPr>
              <a:t>Para que puedas incluir en tu proyecto componentes tales como carrusel o menú con drop down, tienes que sumar al final de tus html tres links antes del cierre de la etiqueta body de la siguiente manera:</a:t>
            </a:r>
            <a:endParaRPr sz="1800">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nvSpPr>
        <p:spPr>
          <a:xfrm>
            <a:off x="3158550" y="0"/>
            <a:ext cx="2826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rgbClr val="121212"/>
                </a:solidFill>
                <a:latin typeface="Lato"/>
                <a:ea typeface="Lato"/>
                <a:cs typeface="Lato"/>
                <a:sym typeface="Lato"/>
              </a:rPr>
              <a:t>CARRUSEL</a:t>
            </a:r>
            <a:endParaRPr i="1" sz="4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274" name="Google Shape;274;p43"/>
          <p:cNvPicPr preferRelativeResize="0"/>
          <p:nvPr/>
        </p:nvPicPr>
        <p:blipFill>
          <a:blip r:embed="rId3">
            <a:alphaModFix/>
          </a:blip>
          <a:stretch>
            <a:fillRect/>
          </a:stretch>
        </p:blipFill>
        <p:spPr>
          <a:xfrm>
            <a:off x="1512513" y="1035640"/>
            <a:ext cx="6118982" cy="3471585"/>
          </a:xfrm>
          <a:prstGeom prst="rect">
            <a:avLst/>
          </a:prstGeom>
          <a:noFill/>
          <a:ln>
            <a:noFill/>
          </a:ln>
        </p:spPr>
      </p:pic>
      <p:sp>
        <p:nvSpPr>
          <p:cNvPr id="275" name="Google Shape;275;p43"/>
          <p:cNvSpPr txBox="1"/>
          <p:nvPr/>
        </p:nvSpPr>
        <p:spPr>
          <a:xfrm>
            <a:off x="3408500" y="4507225"/>
            <a:ext cx="2210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Light"/>
                <a:ea typeface="Helvetica Neue Light"/>
                <a:cs typeface="Helvetica Neue Light"/>
                <a:sym typeface="Helvetica Neue Light"/>
                <a:hlinkClick r:id="rId4"/>
              </a:rPr>
              <a:t>Ejemplo del carrusel</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nvSpPr>
        <p:spPr>
          <a:xfrm>
            <a:off x="643801" y="18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s" sz="4000">
                <a:solidFill>
                  <a:srgbClr val="121212"/>
                </a:solidFill>
                <a:latin typeface="Lato"/>
                <a:ea typeface="Lato"/>
                <a:cs typeface="Lato"/>
                <a:sym typeface="Lato"/>
              </a:rPr>
              <a:t>BASIC DROPDOWN </a:t>
            </a:r>
            <a:endParaRPr i="1" sz="4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pic>
        <p:nvPicPr>
          <p:cNvPr id="281" name="Google Shape;281;p44"/>
          <p:cNvPicPr preferRelativeResize="0"/>
          <p:nvPr/>
        </p:nvPicPr>
        <p:blipFill>
          <a:blip r:embed="rId3">
            <a:alphaModFix/>
          </a:blip>
          <a:stretch>
            <a:fillRect/>
          </a:stretch>
        </p:blipFill>
        <p:spPr>
          <a:xfrm>
            <a:off x="711275" y="1460603"/>
            <a:ext cx="7873861" cy="2987710"/>
          </a:xfrm>
          <a:prstGeom prst="rect">
            <a:avLst/>
          </a:prstGeom>
          <a:noFill/>
          <a:ln>
            <a:noFill/>
          </a:ln>
        </p:spPr>
      </p:pic>
      <p:sp>
        <p:nvSpPr>
          <p:cNvPr id="282" name="Google Shape;282;p44"/>
          <p:cNvSpPr txBox="1"/>
          <p:nvPr/>
        </p:nvSpPr>
        <p:spPr>
          <a:xfrm>
            <a:off x="3027500" y="4507225"/>
            <a:ext cx="3372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Light"/>
                <a:ea typeface="Helvetica Neue Light"/>
                <a:cs typeface="Helvetica Neue Light"/>
                <a:sym typeface="Helvetica Neue Light"/>
                <a:hlinkClick r:id="rId4"/>
              </a:rPr>
              <a:t>Ejemplo del menú desplegable</a:t>
            </a:r>
            <a:endParaRPr sz="1800">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nvSpPr>
        <p:spPr>
          <a:xfrm>
            <a:off x="643801" y="373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s" sz="4000">
                <a:solidFill>
                  <a:srgbClr val="121212"/>
                </a:solidFill>
                <a:latin typeface="Lato"/>
                <a:ea typeface="Lato"/>
                <a:cs typeface="Lato"/>
                <a:sym typeface="Lato"/>
              </a:rPr>
              <a:t>MODAL O CUADRO DE DIÁLOGO </a:t>
            </a:r>
            <a:endParaRPr i="1" sz="4000">
              <a:solidFill>
                <a:srgbClr val="121212"/>
              </a:solidFill>
              <a:latin typeface="Lato"/>
              <a:ea typeface="Lato"/>
              <a:cs typeface="Lato"/>
              <a:sym typeface="Lato"/>
            </a:endParaRPr>
          </a:p>
        </p:txBody>
      </p:sp>
      <p:pic>
        <p:nvPicPr>
          <p:cNvPr id="288" name="Google Shape;288;p45"/>
          <p:cNvPicPr preferRelativeResize="0"/>
          <p:nvPr/>
        </p:nvPicPr>
        <p:blipFill>
          <a:blip r:embed="rId3">
            <a:alphaModFix/>
          </a:blip>
          <a:stretch>
            <a:fillRect/>
          </a:stretch>
        </p:blipFill>
        <p:spPr>
          <a:xfrm>
            <a:off x="152400" y="1519515"/>
            <a:ext cx="8839201" cy="2607308"/>
          </a:xfrm>
          <a:prstGeom prst="rect">
            <a:avLst/>
          </a:prstGeom>
          <a:noFill/>
          <a:ln>
            <a:noFill/>
          </a:ln>
        </p:spPr>
      </p:pic>
      <p:sp>
        <p:nvSpPr>
          <p:cNvPr id="289" name="Google Shape;289;p45"/>
          <p:cNvSpPr txBox="1"/>
          <p:nvPr/>
        </p:nvSpPr>
        <p:spPr>
          <a:xfrm>
            <a:off x="3408500" y="4507225"/>
            <a:ext cx="2210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Light"/>
                <a:ea typeface="Helvetica Neue Light"/>
                <a:cs typeface="Helvetica Neue Light"/>
                <a:sym typeface="Helvetica Neue Light"/>
                <a:hlinkClick r:id="rId4"/>
              </a:rPr>
              <a:t>Ejemplo del Modal</a:t>
            </a:r>
            <a:endParaRPr sz="1800">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1307100" y="453250"/>
            <a:ext cx="6529800" cy="69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3000">
                <a:solidFill>
                  <a:schemeClr val="dk1"/>
                </a:solidFill>
                <a:latin typeface="Lato"/>
                <a:ea typeface="Lato"/>
                <a:cs typeface="Lato"/>
                <a:sym typeface="Lato"/>
              </a:rPr>
              <a:t>CONOCIENDO BOOTSTRAP</a:t>
            </a:r>
            <a:endParaRPr b="1" sz="3000">
              <a:latin typeface="Lato"/>
              <a:ea typeface="Lato"/>
              <a:cs typeface="Lato"/>
              <a:sym typeface="Lato"/>
            </a:endParaRPr>
          </a:p>
        </p:txBody>
      </p:sp>
      <p:sp>
        <p:nvSpPr>
          <p:cNvPr id="102" name="Google Shape;102;p19"/>
          <p:cNvSpPr txBox="1"/>
          <p:nvPr/>
        </p:nvSpPr>
        <p:spPr>
          <a:xfrm>
            <a:off x="4265600" y="1706050"/>
            <a:ext cx="4219800" cy="253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600">
                <a:latin typeface="Raleway"/>
                <a:ea typeface="Raleway"/>
                <a:cs typeface="Raleway"/>
                <a:sym typeface="Raleway"/>
              </a:rPr>
              <a:t>Es un </a:t>
            </a:r>
            <a:r>
              <a:rPr lang="es" sz="1600">
                <a:highlight>
                  <a:srgbClr val="E0FF00"/>
                </a:highlight>
                <a:latin typeface="Raleway"/>
                <a:ea typeface="Raleway"/>
                <a:cs typeface="Raleway"/>
                <a:sym typeface="Raleway"/>
              </a:rPr>
              <a:t>framework</a:t>
            </a:r>
            <a:r>
              <a:rPr lang="es" sz="1600">
                <a:latin typeface="Raleway"/>
                <a:ea typeface="Raleway"/>
                <a:cs typeface="Raleway"/>
                <a:sym typeface="Raleway"/>
              </a:rPr>
              <a:t> originalmente creado por Twitter, que permite crear interfaces web con CSS y JavaScript, cuya particularidad es la de adaptar la interfaz del sitio web al tamaño del dispositivo en que se visualice </a:t>
            </a:r>
            <a:r>
              <a:rPr lang="es" sz="1600">
                <a:highlight>
                  <a:srgbClr val="E0FF00"/>
                </a:highlight>
                <a:latin typeface="Raleway"/>
                <a:ea typeface="Raleway"/>
                <a:cs typeface="Raleway"/>
                <a:sym typeface="Raleway"/>
              </a:rPr>
              <a:t>(es responsive).</a:t>
            </a:r>
            <a:endParaRPr sz="1600">
              <a:highlight>
                <a:srgbClr val="E0FF00"/>
              </a:highlight>
              <a:latin typeface="Raleway"/>
              <a:ea typeface="Raleway"/>
              <a:cs typeface="Raleway"/>
              <a:sym typeface="Raleway"/>
            </a:endParaRPr>
          </a:p>
        </p:txBody>
      </p:sp>
      <p:pic>
        <p:nvPicPr>
          <p:cNvPr id="103" name="Google Shape;103;p19"/>
          <p:cNvPicPr preferRelativeResize="0"/>
          <p:nvPr/>
        </p:nvPicPr>
        <p:blipFill>
          <a:blip r:embed="rId3">
            <a:alphaModFix/>
          </a:blip>
          <a:stretch>
            <a:fillRect/>
          </a:stretch>
        </p:blipFill>
        <p:spPr>
          <a:xfrm>
            <a:off x="576950" y="1546325"/>
            <a:ext cx="3079475" cy="3079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nvSpPr>
        <p:spPr>
          <a:xfrm>
            <a:off x="643801" y="274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s" sz="4000">
                <a:latin typeface="Lato"/>
                <a:ea typeface="Lato"/>
                <a:cs typeface="Lato"/>
                <a:sym typeface="Lato"/>
              </a:rPr>
              <a:t>BUDGES</a:t>
            </a:r>
            <a:endParaRPr i="1" sz="4000">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295" name="Google Shape;295;p46"/>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s"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296" name="Google Shape;296;p46"/>
          <p:cNvSpPr txBox="1"/>
          <p:nvPr/>
        </p:nvSpPr>
        <p:spPr>
          <a:xfrm>
            <a:off x="592325" y="2056475"/>
            <a:ext cx="37275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s" sz="1600">
                <a:solidFill>
                  <a:srgbClr val="0000CD"/>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h2</a:t>
            </a:r>
            <a:r>
              <a:rPr lang="es" sz="1600">
                <a:solidFill>
                  <a:srgbClr val="0000CD"/>
                </a:solidFill>
                <a:latin typeface="Didact Gothic"/>
                <a:ea typeface="Didact Gothic"/>
                <a:cs typeface="Didact Gothic"/>
                <a:sym typeface="Didact Gothic"/>
              </a:rPr>
              <a:t>&gt;</a:t>
            </a:r>
            <a:r>
              <a:rPr lang="es" sz="1600">
                <a:latin typeface="Didact Gothic"/>
                <a:ea typeface="Didact Gothic"/>
                <a:cs typeface="Didact Gothic"/>
                <a:sym typeface="Didact Gothic"/>
              </a:rPr>
              <a:t>Título de ejemplo </a:t>
            </a:r>
            <a:br>
              <a:rPr lang="es" sz="1600">
                <a:latin typeface="Didact Gothic"/>
                <a:ea typeface="Didact Gothic"/>
                <a:cs typeface="Didact Gothic"/>
                <a:sym typeface="Didact Gothic"/>
              </a:rPr>
            </a:br>
            <a:r>
              <a:rPr lang="es" sz="1600">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span</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="badge badge-secondary"</a:t>
            </a:r>
            <a:r>
              <a:rPr lang="es" sz="1600">
                <a:latin typeface="Didact Gothic"/>
                <a:ea typeface="Didact Gothic"/>
                <a:cs typeface="Didact Gothic"/>
                <a:sym typeface="Didact Gothic"/>
              </a:rPr>
              <a:t>&gt; Nuevo &lt;/</a:t>
            </a:r>
            <a:r>
              <a:rPr lang="es" sz="1600">
                <a:solidFill>
                  <a:srgbClr val="A52A2A"/>
                </a:solidFill>
                <a:latin typeface="Didact Gothic"/>
                <a:ea typeface="Didact Gothic"/>
                <a:cs typeface="Didact Gothic"/>
                <a:sym typeface="Didact Gothic"/>
              </a:rPr>
              <a:t>span</a:t>
            </a:r>
            <a:r>
              <a:rPr lang="es" sz="1600">
                <a:latin typeface="Didact Gothic"/>
                <a:ea typeface="Didact Gothic"/>
                <a:cs typeface="Didact Gothic"/>
                <a:sym typeface="Didact Gothic"/>
              </a:rPr>
              <a:t>&gt; &lt;/</a:t>
            </a:r>
            <a:r>
              <a:rPr lang="es" sz="1600">
                <a:solidFill>
                  <a:srgbClr val="A52A2A"/>
                </a:solidFill>
                <a:latin typeface="Didact Gothic"/>
                <a:ea typeface="Didact Gothic"/>
                <a:cs typeface="Didact Gothic"/>
                <a:sym typeface="Didact Gothic"/>
              </a:rPr>
              <a:t>h2</a:t>
            </a:r>
            <a:r>
              <a:rPr lang="es"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h3</a:t>
            </a:r>
            <a:r>
              <a:rPr lang="es" sz="1600">
                <a:solidFill>
                  <a:srgbClr val="0000CD"/>
                </a:solidFill>
                <a:latin typeface="Didact Gothic"/>
                <a:ea typeface="Didact Gothic"/>
                <a:cs typeface="Didact Gothic"/>
                <a:sym typeface="Didact Gothic"/>
              </a:rPr>
              <a:t>&gt;</a:t>
            </a:r>
            <a:r>
              <a:rPr lang="es" sz="1600">
                <a:solidFill>
                  <a:schemeClr val="dk1"/>
                </a:solidFill>
                <a:latin typeface="Didact Gothic"/>
                <a:ea typeface="Didact Gothic"/>
                <a:cs typeface="Didact Gothic"/>
                <a:sym typeface="Didact Gothic"/>
              </a:rPr>
              <a:t>Título de ejemplo &lt;</a:t>
            </a:r>
            <a:r>
              <a:rPr lang="es" sz="1600">
                <a:solidFill>
                  <a:srgbClr val="A52A2A"/>
                </a:solidFill>
                <a:latin typeface="Didact Gothic"/>
                <a:ea typeface="Didact Gothic"/>
                <a:cs typeface="Didact Gothic"/>
                <a:sym typeface="Didact Gothic"/>
              </a:rPr>
              <a:t>span</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chemeClr val="dk1"/>
                </a:solidFill>
                <a:latin typeface="Didact Gothic"/>
                <a:ea typeface="Didact Gothic"/>
                <a:cs typeface="Didact Gothic"/>
                <a:sym typeface="Didact Gothic"/>
              </a:rPr>
              <a:t>=</a:t>
            </a:r>
            <a:r>
              <a:rPr lang="es" sz="1600">
                <a:solidFill>
                  <a:srgbClr val="0000FF"/>
                </a:solidFill>
                <a:latin typeface="Didact Gothic"/>
                <a:ea typeface="Didact Gothic"/>
                <a:cs typeface="Didact Gothic"/>
                <a:sym typeface="Didact Gothic"/>
              </a:rPr>
              <a:t>"badge badge-secondary"</a:t>
            </a:r>
            <a:r>
              <a:rPr lang="es" sz="1600">
                <a:solidFill>
                  <a:schemeClr val="dk1"/>
                </a:solidFill>
                <a:latin typeface="Didact Gothic"/>
                <a:ea typeface="Didact Gothic"/>
                <a:cs typeface="Didact Gothic"/>
                <a:sym typeface="Didact Gothic"/>
              </a:rPr>
              <a:t>&gt; Nuevo &lt;/</a:t>
            </a:r>
            <a:r>
              <a:rPr lang="es" sz="1600">
                <a:solidFill>
                  <a:srgbClr val="A52A2A"/>
                </a:solidFill>
                <a:latin typeface="Didact Gothic"/>
                <a:ea typeface="Didact Gothic"/>
                <a:cs typeface="Didact Gothic"/>
                <a:sym typeface="Didact Gothic"/>
              </a:rPr>
              <a:t>span</a:t>
            </a:r>
            <a:r>
              <a:rPr lang="es" sz="1600">
                <a:solidFill>
                  <a:schemeClr val="dk1"/>
                </a:solidFill>
                <a:latin typeface="Didact Gothic"/>
                <a:ea typeface="Didact Gothic"/>
                <a:cs typeface="Didact Gothic"/>
                <a:sym typeface="Didact Gothic"/>
              </a:rPr>
              <a:t>&gt;&lt;/</a:t>
            </a:r>
            <a:r>
              <a:rPr lang="es" sz="1600">
                <a:solidFill>
                  <a:srgbClr val="A52A2A"/>
                </a:solidFill>
                <a:latin typeface="Didact Gothic"/>
                <a:ea typeface="Didact Gothic"/>
                <a:cs typeface="Didact Gothic"/>
                <a:sym typeface="Didact Gothic"/>
              </a:rPr>
              <a:t>h3</a:t>
            </a:r>
            <a:r>
              <a:rPr lang="es" sz="1600">
                <a:solidFill>
                  <a:schemeClr val="dk1"/>
                </a:solidFill>
                <a:latin typeface="Didact Gothic"/>
                <a:ea typeface="Didact Gothic"/>
                <a:cs typeface="Didact Gothic"/>
                <a:sym typeface="Didact Gothic"/>
              </a:rPr>
              <a:t>&gt;</a:t>
            </a:r>
            <a:endParaRPr sz="1600">
              <a:solidFill>
                <a:srgbClr val="0000CD"/>
              </a:solidFill>
              <a:latin typeface="Didact Gothic"/>
              <a:ea typeface="Didact Gothic"/>
              <a:cs typeface="Didact Gothic"/>
              <a:sym typeface="Didact Gothic"/>
            </a:endParaRPr>
          </a:p>
        </p:txBody>
      </p:sp>
      <p:pic>
        <p:nvPicPr>
          <p:cNvPr id="297" name="Google Shape;297;p46"/>
          <p:cNvPicPr preferRelativeResize="0"/>
          <p:nvPr/>
        </p:nvPicPr>
        <p:blipFill>
          <a:blip r:embed="rId3">
            <a:alphaModFix/>
          </a:blip>
          <a:stretch>
            <a:fillRect/>
          </a:stretch>
        </p:blipFill>
        <p:spPr>
          <a:xfrm>
            <a:off x="4653050" y="2393125"/>
            <a:ext cx="4053575" cy="1351175"/>
          </a:xfrm>
          <a:prstGeom prst="rect">
            <a:avLst/>
          </a:prstGeom>
          <a:noFill/>
          <a:ln cap="flat" cmpd="sng" w="19050">
            <a:solidFill>
              <a:srgbClr val="CCCCCC"/>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nvSpPr>
        <p:spPr>
          <a:xfrm>
            <a:off x="643801" y="246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s" sz="4000">
                <a:solidFill>
                  <a:srgbClr val="121212"/>
                </a:solidFill>
                <a:latin typeface="Lato"/>
                <a:ea typeface="Lato"/>
                <a:cs typeface="Lato"/>
                <a:sym typeface="Lato"/>
              </a:rPr>
              <a:t>MENSAJES POPOVER</a:t>
            </a:r>
            <a:endParaRPr i="1" sz="4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303" name="Google Shape;303;p47"/>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s"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sz="2000">
              <a:highlight>
                <a:srgbClr val="FFFFFF"/>
              </a:highlight>
              <a:latin typeface="Helvetica Neue"/>
              <a:ea typeface="Helvetica Neue"/>
              <a:cs typeface="Helvetica Neue"/>
              <a:sym typeface="Helvetica Neue"/>
            </a:endParaRPr>
          </a:p>
        </p:txBody>
      </p:sp>
      <p:sp>
        <p:nvSpPr>
          <p:cNvPr id="304" name="Google Shape;304;p47"/>
          <p:cNvSpPr txBox="1"/>
          <p:nvPr/>
        </p:nvSpPr>
        <p:spPr>
          <a:xfrm>
            <a:off x="592325" y="1981425"/>
            <a:ext cx="4854000" cy="26781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s" sz="1600">
                <a:solidFill>
                  <a:schemeClr val="dk1"/>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div</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id</a:t>
            </a:r>
            <a:r>
              <a:rPr lang="es" sz="1600">
                <a:solidFill>
                  <a:srgbClr val="0000FF"/>
                </a:solidFill>
                <a:latin typeface="Didact Gothic"/>
                <a:ea typeface="Didact Gothic"/>
                <a:cs typeface="Didact Gothic"/>
                <a:sym typeface="Didact Gothic"/>
              </a:rPr>
              <a:t>="demo"</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="collapse"</a:t>
            </a:r>
            <a:r>
              <a:rPr lang="es"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s" sz="1600">
                <a:solidFill>
                  <a:schemeClr val="dk1"/>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a</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href</a:t>
            </a:r>
            <a:r>
              <a:rPr lang="es" sz="1600">
                <a:solidFill>
                  <a:srgbClr val="0000FF"/>
                </a:solidFill>
                <a:latin typeface="Didact Gothic"/>
                <a:ea typeface="Didact Gothic"/>
                <a:cs typeface="Didact Gothic"/>
                <a:sym typeface="Didact Gothic"/>
              </a:rPr>
              <a:t>="#"</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title</a:t>
            </a:r>
            <a:r>
              <a:rPr lang="es" sz="1600">
                <a:solidFill>
                  <a:srgbClr val="0000FF"/>
                </a:solidFill>
                <a:latin typeface="Didact Gothic"/>
                <a:ea typeface="Didact Gothic"/>
                <a:cs typeface="Didact Gothic"/>
                <a:sym typeface="Didact Gothic"/>
              </a:rPr>
              <a:t>="Título"</a:t>
            </a:r>
            <a:r>
              <a:rPr lang="es" sz="1600">
                <a:solidFill>
                  <a:schemeClr val="dk1"/>
                </a:solidFill>
                <a:latin typeface="Didact Gothic"/>
                <a:ea typeface="Didact Gothic"/>
                <a:cs typeface="Didact Gothic"/>
                <a:sym typeface="Didact Gothic"/>
              </a:rPr>
              <a:t> data-toggle=</a:t>
            </a:r>
            <a:r>
              <a:rPr lang="es" sz="1600">
                <a:solidFill>
                  <a:srgbClr val="0000FF"/>
                </a:solidFill>
                <a:latin typeface="Didact Gothic"/>
                <a:ea typeface="Didact Gothic"/>
                <a:cs typeface="Didact Gothic"/>
                <a:sym typeface="Didact Gothic"/>
              </a:rPr>
              <a:t>"popover"</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data-placement</a:t>
            </a:r>
            <a:r>
              <a:rPr lang="es" sz="1600">
                <a:solidFill>
                  <a:srgbClr val="0000FF"/>
                </a:solidFill>
                <a:latin typeface="Didact Gothic"/>
                <a:ea typeface="Didact Gothic"/>
                <a:cs typeface="Didact Gothic"/>
                <a:sym typeface="Didact Gothic"/>
              </a:rPr>
              <a:t>="left"</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data-content</a:t>
            </a:r>
            <a:r>
              <a:rPr lang="es" sz="1600">
                <a:solidFill>
                  <a:srgbClr val="0000FF"/>
                </a:solidFill>
                <a:latin typeface="Didact Gothic"/>
                <a:ea typeface="Didact Gothic"/>
                <a:cs typeface="Didact Gothic"/>
                <a:sym typeface="Didact Gothic"/>
              </a:rPr>
              <a:t>="Contenido"</a:t>
            </a:r>
            <a:r>
              <a:rPr lang="es" sz="1600">
                <a:solidFill>
                  <a:schemeClr val="dk1"/>
                </a:solidFill>
                <a:latin typeface="Didact Gothic"/>
                <a:ea typeface="Didact Gothic"/>
                <a:cs typeface="Didact Gothic"/>
                <a:sym typeface="Didact Gothic"/>
              </a:rPr>
              <a:t>&gt;Izquierda&lt;/</a:t>
            </a:r>
            <a:r>
              <a:rPr lang="es" sz="1600">
                <a:solidFill>
                  <a:srgbClr val="A52A2A"/>
                </a:solidFill>
                <a:latin typeface="Didact Gothic"/>
                <a:ea typeface="Didact Gothic"/>
                <a:cs typeface="Didact Gothic"/>
                <a:sym typeface="Didact Gothic"/>
              </a:rPr>
              <a:t>a</a:t>
            </a:r>
            <a:r>
              <a:rPr lang="es"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rtl="0" algn="l">
              <a:lnSpc>
                <a:spcPct val="135714"/>
              </a:lnSpc>
              <a:spcBef>
                <a:spcPts val="0"/>
              </a:spcBef>
              <a:spcAft>
                <a:spcPts val="0"/>
              </a:spcAft>
              <a:buNone/>
            </a:pPr>
            <a:r>
              <a:rPr lang="es" sz="1600">
                <a:solidFill>
                  <a:schemeClr val="dk1"/>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a</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href</a:t>
            </a:r>
            <a:r>
              <a:rPr lang="es" sz="1600">
                <a:solidFill>
                  <a:srgbClr val="0000FF"/>
                </a:solidFill>
                <a:latin typeface="Didact Gothic"/>
                <a:ea typeface="Didact Gothic"/>
                <a:cs typeface="Didact Gothic"/>
                <a:sym typeface="Didact Gothic"/>
              </a:rPr>
              <a:t>="#"</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title</a:t>
            </a:r>
            <a:r>
              <a:rPr lang="es" sz="1600">
                <a:solidFill>
                  <a:srgbClr val="0000FF"/>
                </a:solidFill>
                <a:latin typeface="Didact Gothic"/>
                <a:ea typeface="Didact Gothic"/>
                <a:cs typeface="Didact Gothic"/>
                <a:sym typeface="Didact Gothic"/>
              </a:rPr>
              <a:t>="Título"</a:t>
            </a:r>
            <a:r>
              <a:rPr lang="es" sz="1600">
                <a:solidFill>
                  <a:schemeClr val="dk1"/>
                </a:solidFill>
                <a:latin typeface="Didact Gothic"/>
                <a:ea typeface="Didact Gothic"/>
                <a:cs typeface="Didact Gothic"/>
                <a:sym typeface="Didact Gothic"/>
              </a:rPr>
              <a:t> data-toggle=</a:t>
            </a:r>
            <a:r>
              <a:rPr lang="es" sz="1600">
                <a:solidFill>
                  <a:srgbClr val="0000FF"/>
                </a:solidFill>
                <a:latin typeface="Didact Gothic"/>
                <a:ea typeface="Didact Gothic"/>
                <a:cs typeface="Didact Gothic"/>
                <a:sym typeface="Didact Gothic"/>
              </a:rPr>
              <a:t>"popover"</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data-placement</a:t>
            </a:r>
            <a:r>
              <a:rPr lang="es" sz="1600">
                <a:solidFill>
                  <a:srgbClr val="0000FF"/>
                </a:solidFill>
                <a:latin typeface="Didact Gothic"/>
                <a:ea typeface="Didact Gothic"/>
                <a:cs typeface="Didact Gothic"/>
                <a:sym typeface="Didact Gothic"/>
              </a:rPr>
              <a:t>="right"</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data-content</a:t>
            </a:r>
            <a:r>
              <a:rPr lang="es" sz="1600">
                <a:solidFill>
                  <a:srgbClr val="0000FF"/>
                </a:solidFill>
                <a:latin typeface="Didact Gothic"/>
                <a:ea typeface="Didact Gothic"/>
                <a:cs typeface="Didact Gothic"/>
                <a:sym typeface="Didact Gothic"/>
              </a:rPr>
              <a:t>="Contenido"</a:t>
            </a:r>
            <a:r>
              <a:rPr lang="es" sz="1600">
                <a:solidFill>
                  <a:schemeClr val="dk1"/>
                </a:solidFill>
                <a:latin typeface="Didact Gothic"/>
                <a:ea typeface="Didact Gothic"/>
                <a:cs typeface="Didact Gothic"/>
                <a:sym typeface="Didact Gothic"/>
              </a:rPr>
              <a:t>&gt;Derecha&lt;/</a:t>
            </a:r>
            <a:r>
              <a:rPr lang="es" sz="1600">
                <a:solidFill>
                  <a:srgbClr val="A52A2A"/>
                </a:solidFill>
                <a:latin typeface="Didact Gothic"/>
                <a:ea typeface="Didact Gothic"/>
                <a:cs typeface="Didact Gothic"/>
                <a:sym typeface="Didact Gothic"/>
              </a:rPr>
              <a:t>a</a:t>
            </a:r>
            <a:r>
              <a:rPr lang="es"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p:txBody>
      </p:sp>
      <p:pic>
        <p:nvPicPr>
          <p:cNvPr id="305" name="Google Shape;305;p47"/>
          <p:cNvPicPr preferRelativeResize="0"/>
          <p:nvPr/>
        </p:nvPicPr>
        <p:blipFill>
          <a:blip r:embed="rId3">
            <a:alphaModFix/>
          </a:blip>
          <a:stretch>
            <a:fillRect/>
          </a:stretch>
        </p:blipFill>
        <p:spPr>
          <a:xfrm>
            <a:off x="5708275" y="2430939"/>
            <a:ext cx="2854200" cy="938186"/>
          </a:xfrm>
          <a:prstGeom prst="rect">
            <a:avLst/>
          </a:prstGeom>
          <a:noFill/>
          <a:ln cap="flat" cmpd="sng" w="19050">
            <a:solidFill>
              <a:srgbClr val="CCCCCC"/>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nvSpPr>
        <p:spPr>
          <a:xfrm>
            <a:off x="643800" y="274500"/>
            <a:ext cx="7856400" cy="2008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s" sz="4000">
                <a:solidFill>
                  <a:srgbClr val="121212"/>
                </a:solidFill>
                <a:latin typeface="Lato"/>
                <a:ea typeface="Lato"/>
                <a:cs typeface="Lato"/>
                <a:sym typeface="Lato"/>
              </a:rPr>
              <a:t>MENSAJES COLAPSADOS</a:t>
            </a:r>
            <a:endParaRPr i="1" sz="4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311" name="Google Shape;311;p48"/>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s"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i="1" sz="2000">
              <a:highlight>
                <a:srgbClr val="FFFFFF"/>
              </a:highlight>
              <a:latin typeface="Helvetica Neue"/>
              <a:ea typeface="Helvetica Neue"/>
              <a:cs typeface="Helvetica Neue"/>
              <a:sym typeface="Helvetica Neue"/>
            </a:endParaRPr>
          </a:p>
        </p:txBody>
      </p:sp>
      <p:sp>
        <p:nvSpPr>
          <p:cNvPr id="312" name="Google Shape;312;p48"/>
          <p:cNvSpPr txBox="1"/>
          <p:nvPr/>
        </p:nvSpPr>
        <p:spPr>
          <a:xfrm>
            <a:off x="592325" y="1981425"/>
            <a:ext cx="8033400" cy="18588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s" sz="1600">
                <a:solidFill>
                  <a:schemeClr val="dk1"/>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button</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type</a:t>
            </a:r>
            <a:r>
              <a:rPr lang="es" sz="1600">
                <a:solidFill>
                  <a:srgbClr val="0000FF"/>
                </a:solidFill>
                <a:latin typeface="Didact Gothic"/>
                <a:ea typeface="Didact Gothic"/>
                <a:cs typeface="Didact Gothic"/>
                <a:sym typeface="Didact Gothic"/>
              </a:rPr>
              <a:t>="button</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="btn btn-primary"</a:t>
            </a:r>
            <a:r>
              <a:rPr lang="es" sz="1600">
                <a:solidFill>
                  <a:srgbClr val="FF0000"/>
                </a:solidFill>
                <a:latin typeface="Didact Gothic"/>
                <a:ea typeface="Didact Gothic"/>
                <a:cs typeface="Didact Gothic"/>
                <a:sym typeface="Didact Gothic"/>
              </a:rPr>
              <a:t> data-toggle</a:t>
            </a:r>
            <a:r>
              <a:rPr lang="es" sz="1600">
                <a:solidFill>
                  <a:srgbClr val="0000FF"/>
                </a:solidFill>
                <a:latin typeface="Didact Gothic"/>
                <a:ea typeface="Didact Gothic"/>
                <a:cs typeface="Didact Gothic"/>
                <a:sym typeface="Didact Gothic"/>
              </a:rPr>
              <a:t>="collapse"</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data-targe</a:t>
            </a:r>
            <a:r>
              <a:rPr lang="es" sz="1600">
                <a:solidFill>
                  <a:srgbClr val="0000FF"/>
                </a:solidFill>
                <a:latin typeface="Didact Gothic"/>
                <a:ea typeface="Didact Gothic"/>
                <a:cs typeface="Didact Gothic"/>
                <a:sym typeface="Didact Gothic"/>
              </a:rPr>
              <a:t>t="#demo"</a:t>
            </a:r>
            <a:r>
              <a:rPr lang="es" sz="1600">
                <a:solidFill>
                  <a:schemeClr val="dk1"/>
                </a:solidFill>
                <a:latin typeface="Didact Gothic"/>
                <a:ea typeface="Didact Gothic"/>
                <a:cs typeface="Didact Gothic"/>
                <a:sym typeface="Didact Gothic"/>
              </a:rPr>
              <a:t>&gt;</a:t>
            </a:r>
            <a:br>
              <a:rPr lang="es" sz="1600">
                <a:solidFill>
                  <a:schemeClr val="dk1"/>
                </a:solidFill>
                <a:latin typeface="Didact Gothic"/>
                <a:ea typeface="Didact Gothic"/>
                <a:cs typeface="Didact Gothic"/>
                <a:sym typeface="Didact Gothic"/>
              </a:rPr>
            </a:br>
            <a:r>
              <a:rPr lang="es" sz="1600">
                <a:solidFill>
                  <a:schemeClr val="dk1"/>
                </a:solidFill>
                <a:latin typeface="Didact Gothic"/>
                <a:ea typeface="Didact Gothic"/>
                <a:cs typeface="Didact Gothic"/>
                <a:sym typeface="Didact Gothic"/>
              </a:rPr>
              <a:t>Click acá &lt;/</a:t>
            </a:r>
            <a:r>
              <a:rPr lang="es" sz="1600">
                <a:solidFill>
                  <a:srgbClr val="A52A2A"/>
                </a:solidFill>
                <a:latin typeface="Didact Gothic"/>
                <a:ea typeface="Didact Gothic"/>
                <a:cs typeface="Didact Gothic"/>
                <a:sym typeface="Didact Gothic"/>
              </a:rPr>
              <a:t>button</a:t>
            </a:r>
            <a:r>
              <a:rPr lang="es"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s" sz="1600">
                <a:solidFill>
                  <a:schemeClr val="dk1"/>
                </a:solidFill>
                <a:latin typeface="Didact Gothic"/>
                <a:ea typeface="Didact Gothic"/>
                <a:cs typeface="Didact Gothic"/>
                <a:sym typeface="Didact Gothic"/>
              </a:rPr>
              <a:t>&lt;</a:t>
            </a:r>
            <a:r>
              <a:rPr lang="es" sz="1600">
                <a:solidFill>
                  <a:srgbClr val="A52A2A"/>
                </a:solidFill>
                <a:latin typeface="Didact Gothic"/>
                <a:ea typeface="Didact Gothic"/>
                <a:cs typeface="Didact Gothic"/>
                <a:sym typeface="Didact Gothic"/>
              </a:rPr>
              <a:t>div</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id</a:t>
            </a:r>
            <a:r>
              <a:rPr lang="es" sz="1600">
                <a:solidFill>
                  <a:srgbClr val="0000FF"/>
                </a:solidFill>
                <a:latin typeface="Didact Gothic"/>
                <a:ea typeface="Didact Gothic"/>
                <a:cs typeface="Didact Gothic"/>
                <a:sym typeface="Didact Gothic"/>
              </a:rPr>
              <a:t>="demo"</a:t>
            </a:r>
            <a:r>
              <a:rPr lang="es" sz="1600">
                <a:solidFill>
                  <a:schemeClr val="dk1"/>
                </a:solidFill>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="collapse"</a:t>
            </a:r>
            <a:r>
              <a:rPr lang="es" sz="1600">
                <a:solidFill>
                  <a:schemeClr val="dk1"/>
                </a:solidFill>
                <a:latin typeface="Didact Gothic"/>
                <a:ea typeface="Didact Gothic"/>
                <a:cs typeface="Didact Gothic"/>
                <a:sym typeface="Didact Gothic"/>
              </a:rPr>
              <a:t>&gt; Texto desplegado a continuación: Lorem ipsum dolor sit amet, consectetur adipisicing elit. &lt;/</a:t>
            </a:r>
            <a:r>
              <a:rPr lang="es" sz="1600">
                <a:solidFill>
                  <a:srgbClr val="A52A2A"/>
                </a:solidFill>
                <a:latin typeface="Didact Gothic"/>
                <a:ea typeface="Didact Gothic"/>
                <a:cs typeface="Didact Gothic"/>
                <a:sym typeface="Didact Gothic"/>
              </a:rPr>
              <a:t>div</a:t>
            </a:r>
            <a:r>
              <a:rPr lang="es"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p:txBody>
      </p:sp>
      <p:pic>
        <p:nvPicPr>
          <p:cNvPr id="313" name="Google Shape;313;p48"/>
          <p:cNvPicPr preferRelativeResize="0"/>
          <p:nvPr/>
        </p:nvPicPr>
        <p:blipFill rotWithShape="1">
          <a:blip r:embed="rId3">
            <a:alphaModFix/>
          </a:blip>
          <a:srcRect b="28352" l="0" r="8197" t="29682"/>
          <a:stretch/>
        </p:blipFill>
        <p:spPr>
          <a:xfrm>
            <a:off x="638125" y="4014325"/>
            <a:ext cx="4765150" cy="607825"/>
          </a:xfrm>
          <a:prstGeom prst="rect">
            <a:avLst/>
          </a:prstGeom>
          <a:noFill/>
          <a:ln cap="flat" cmpd="sng" w="19050">
            <a:solidFill>
              <a:srgbClr val="CCCCCC"/>
            </a:solidFill>
            <a:prstDash val="solid"/>
            <a:round/>
            <a:headEnd len="sm" w="sm" type="none"/>
            <a:tailEnd len="sm" w="sm" type="none"/>
          </a:ln>
        </p:spPr>
      </p:pic>
      <p:sp>
        <p:nvSpPr>
          <p:cNvPr id="314" name="Google Shape;314;p48"/>
          <p:cNvSpPr txBox="1"/>
          <p:nvPr/>
        </p:nvSpPr>
        <p:spPr>
          <a:xfrm>
            <a:off x="5771450" y="4084625"/>
            <a:ext cx="28542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u="sng">
                <a:solidFill>
                  <a:schemeClr val="hlink"/>
                </a:solidFill>
                <a:latin typeface="Didact Gothic"/>
                <a:ea typeface="Didact Gothic"/>
                <a:cs typeface="Didact Gothic"/>
                <a:sym typeface="Didact Gothic"/>
                <a:hlinkClick r:id="rId4"/>
              </a:rPr>
              <a:t>Más ejemplos</a:t>
            </a:r>
            <a:endParaRPr sz="1800">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nvSpPr>
        <p:spPr>
          <a:xfrm>
            <a:off x="604626" y="18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s" sz="4000">
                <a:solidFill>
                  <a:srgbClr val="121212"/>
                </a:solidFill>
                <a:latin typeface="Lato"/>
                <a:ea typeface="Lato"/>
                <a:cs typeface="Lato"/>
                <a:sym typeface="Lato"/>
              </a:rPr>
              <a:t>BREADCRUMB</a:t>
            </a:r>
            <a:endParaRPr i="1" sz="4000">
              <a:solidFill>
                <a:srgbClr val="121212"/>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320" name="Google Shape;320;p49"/>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s"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i="1" sz="2000">
              <a:highlight>
                <a:srgbClr val="FFFFFF"/>
              </a:highlight>
              <a:latin typeface="Helvetica Neue"/>
              <a:ea typeface="Helvetica Neue"/>
              <a:cs typeface="Helvetica Neue"/>
              <a:sym typeface="Helvetica Neue"/>
            </a:endParaRPr>
          </a:p>
        </p:txBody>
      </p:sp>
      <p:sp>
        <p:nvSpPr>
          <p:cNvPr id="321" name="Google Shape;321;p49"/>
          <p:cNvSpPr txBox="1"/>
          <p:nvPr/>
        </p:nvSpPr>
        <p:spPr>
          <a:xfrm>
            <a:off x="592325" y="1981425"/>
            <a:ext cx="8033400" cy="18588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s" sz="1600">
                <a:latin typeface="Didact Gothic"/>
                <a:ea typeface="Didact Gothic"/>
                <a:cs typeface="Didact Gothic"/>
                <a:sym typeface="Didact Gothic"/>
              </a:rPr>
              <a:t>  &lt;</a:t>
            </a:r>
            <a:r>
              <a:rPr lang="es" sz="1600">
                <a:solidFill>
                  <a:srgbClr val="A52A2A"/>
                </a:solidFill>
                <a:latin typeface="Didact Gothic"/>
                <a:ea typeface="Didact Gothic"/>
                <a:cs typeface="Didact Gothic"/>
                <a:sym typeface="Didact Gothic"/>
              </a:rPr>
              <a:t>ol</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="breadcrumb"</a:t>
            </a:r>
            <a:r>
              <a:rPr lang="es"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s" sz="1600">
                <a:latin typeface="Didact Gothic"/>
                <a:ea typeface="Didact Gothic"/>
                <a:cs typeface="Didact Gothic"/>
                <a:sym typeface="Didact Gothic"/>
              </a:rPr>
              <a:t>    &lt;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="breadcrumb-item"</a:t>
            </a:r>
            <a:r>
              <a:rPr lang="es" sz="1600">
                <a:latin typeface="Didact Gothic"/>
                <a:ea typeface="Didact Gothic"/>
                <a:cs typeface="Didact Gothic"/>
                <a:sym typeface="Didact Gothic"/>
              </a:rPr>
              <a:t>&gt;&lt;</a:t>
            </a:r>
            <a:r>
              <a:rPr lang="es" sz="1600">
                <a:solidFill>
                  <a:srgbClr val="A52A2A"/>
                </a:solidFill>
                <a:latin typeface="Didact Gothic"/>
                <a:ea typeface="Didact Gothic"/>
                <a:cs typeface="Didact Gothic"/>
                <a:sym typeface="Didact Gothic"/>
              </a:rPr>
              <a:t>a</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href</a:t>
            </a:r>
            <a:r>
              <a:rPr lang="es" sz="1600">
                <a:solidFill>
                  <a:srgbClr val="0000FF"/>
                </a:solidFill>
                <a:latin typeface="Didact Gothic"/>
                <a:ea typeface="Didact Gothic"/>
                <a:cs typeface="Didact Gothic"/>
                <a:sym typeface="Didact Gothic"/>
              </a:rPr>
              <a:t>="#"</a:t>
            </a:r>
            <a:r>
              <a:rPr lang="es" sz="1600">
                <a:latin typeface="Didact Gothic"/>
                <a:ea typeface="Didact Gothic"/>
                <a:cs typeface="Didact Gothic"/>
                <a:sym typeface="Didact Gothic"/>
              </a:rPr>
              <a:t>&gt;Home&lt;/</a:t>
            </a:r>
            <a:r>
              <a:rPr lang="es" sz="1600">
                <a:solidFill>
                  <a:srgbClr val="A52A2A"/>
                </a:solidFill>
                <a:latin typeface="Didact Gothic"/>
                <a:ea typeface="Didact Gothic"/>
                <a:cs typeface="Didact Gothic"/>
                <a:sym typeface="Didact Gothic"/>
              </a:rPr>
              <a:t>a</a:t>
            </a:r>
            <a:r>
              <a:rPr lang="es" sz="1600">
                <a:latin typeface="Didact Gothic"/>
                <a:ea typeface="Didact Gothic"/>
                <a:cs typeface="Didact Gothic"/>
                <a:sym typeface="Didact Gothic"/>
              </a:rPr>
              <a:t>&gt;&lt;/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s" sz="1600">
                <a:latin typeface="Didact Gothic"/>
                <a:ea typeface="Didact Gothic"/>
                <a:cs typeface="Didact Gothic"/>
                <a:sym typeface="Didact Gothic"/>
              </a:rPr>
              <a:t>    &lt;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="breadcrumb-item"</a:t>
            </a:r>
            <a:r>
              <a:rPr lang="es" sz="1600">
                <a:latin typeface="Didact Gothic"/>
                <a:ea typeface="Didact Gothic"/>
                <a:cs typeface="Didact Gothic"/>
                <a:sym typeface="Didact Gothic"/>
              </a:rPr>
              <a:t>&gt;&lt;</a:t>
            </a:r>
            <a:r>
              <a:rPr lang="es" sz="1600">
                <a:solidFill>
                  <a:srgbClr val="A52A2A"/>
                </a:solidFill>
                <a:latin typeface="Didact Gothic"/>
                <a:ea typeface="Didact Gothic"/>
                <a:cs typeface="Didact Gothic"/>
                <a:sym typeface="Didact Gothic"/>
              </a:rPr>
              <a:t>a</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href</a:t>
            </a:r>
            <a:r>
              <a:rPr lang="es" sz="1600">
                <a:solidFill>
                  <a:srgbClr val="0000FF"/>
                </a:solidFill>
                <a:latin typeface="Didact Gothic"/>
                <a:ea typeface="Didact Gothic"/>
                <a:cs typeface="Didact Gothic"/>
                <a:sym typeface="Didact Gothic"/>
              </a:rPr>
              <a:t>="#"</a:t>
            </a:r>
            <a:r>
              <a:rPr lang="es" sz="1600">
                <a:latin typeface="Didact Gothic"/>
                <a:ea typeface="Didact Gothic"/>
                <a:cs typeface="Didact Gothic"/>
                <a:sym typeface="Didact Gothic"/>
              </a:rPr>
              <a:t>&gt;Nosotros&lt;/</a:t>
            </a:r>
            <a:r>
              <a:rPr lang="es" sz="1600">
                <a:solidFill>
                  <a:srgbClr val="A52A2A"/>
                </a:solidFill>
                <a:latin typeface="Didact Gothic"/>
                <a:ea typeface="Didact Gothic"/>
                <a:cs typeface="Didact Gothic"/>
                <a:sym typeface="Didact Gothic"/>
              </a:rPr>
              <a:t>a</a:t>
            </a:r>
            <a:r>
              <a:rPr lang="es" sz="1600">
                <a:latin typeface="Didact Gothic"/>
                <a:ea typeface="Didact Gothic"/>
                <a:cs typeface="Didact Gothic"/>
                <a:sym typeface="Didact Gothic"/>
              </a:rPr>
              <a:t>&gt;&lt;/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s" sz="1600">
                <a:latin typeface="Didact Gothic"/>
                <a:ea typeface="Didact Gothic"/>
                <a:cs typeface="Didact Gothic"/>
                <a:sym typeface="Didact Gothic"/>
              </a:rPr>
              <a:t>    &lt;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 </a:t>
            </a:r>
            <a:r>
              <a:rPr lang="es" sz="1600">
                <a:solidFill>
                  <a:srgbClr val="FF0000"/>
                </a:solidFill>
                <a:latin typeface="Didact Gothic"/>
                <a:ea typeface="Didact Gothic"/>
                <a:cs typeface="Didact Gothic"/>
                <a:sym typeface="Didact Gothic"/>
              </a:rPr>
              <a:t>class</a:t>
            </a:r>
            <a:r>
              <a:rPr lang="es" sz="1600">
                <a:solidFill>
                  <a:srgbClr val="0000FF"/>
                </a:solidFill>
                <a:latin typeface="Didact Gothic"/>
                <a:ea typeface="Didact Gothic"/>
                <a:cs typeface="Didact Gothic"/>
                <a:sym typeface="Didact Gothic"/>
              </a:rPr>
              <a:t>="breadcrumb-item active" </a:t>
            </a:r>
            <a:r>
              <a:rPr lang="es" sz="1600">
                <a:solidFill>
                  <a:srgbClr val="FF0000"/>
                </a:solidFill>
                <a:latin typeface="Didact Gothic"/>
                <a:ea typeface="Didact Gothic"/>
                <a:cs typeface="Didact Gothic"/>
                <a:sym typeface="Didact Gothic"/>
              </a:rPr>
              <a:t>aria-current</a:t>
            </a:r>
            <a:r>
              <a:rPr lang="es" sz="1600">
                <a:solidFill>
                  <a:srgbClr val="0000FF"/>
                </a:solidFill>
                <a:latin typeface="Didact Gothic"/>
                <a:ea typeface="Didact Gothic"/>
                <a:cs typeface="Didact Gothic"/>
                <a:sym typeface="Didact Gothic"/>
              </a:rPr>
              <a:t>="page"</a:t>
            </a:r>
            <a:r>
              <a:rPr lang="es" sz="1600">
                <a:latin typeface="Didact Gothic"/>
                <a:ea typeface="Didact Gothic"/>
                <a:cs typeface="Didact Gothic"/>
                <a:sym typeface="Didact Gothic"/>
              </a:rPr>
              <a:t>&gt;Contacto&lt;/</a:t>
            </a:r>
            <a:r>
              <a:rPr lang="es" sz="1600">
                <a:solidFill>
                  <a:srgbClr val="A52A2A"/>
                </a:solidFill>
                <a:latin typeface="Didact Gothic"/>
                <a:ea typeface="Didact Gothic"/>
                <a:cs typeface="Didact Gothic"/>
                <a:sym typeface="Didact Gothic"/>
              </a:rPr>
              <a:t>li</a:t>
            </a:r>
            <a:r>
              <a:rPr lang="es"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s" sz="1600">
                <a:latin typeface="Didact Gothic"/>
                <a:ea typeface="Didact Gothic"/>
                <a:cs typeface="Didact Gothic"/>
                <a:sym typeface="Didact Gothic"/>
              </a:rPr>
              <a:t>  &lt;/</a:t>
            </a:r>
            <a:r>
              <a:rPr lang="es" sz="1600">
                <a:solidFill>
                  <a:srgbClr val="A52A2A"/>
                </a:solidFill>
                <a:latin typeface="Didact Gothic"/>
                <a:ea typeface="Didact Gothic"/>
                <a:cs typeface="Didact Gothic"/>
                <a:sym typeface="Didact Gothic"/>
              </a:rPr>
              <a:t>ol</a:t>
            </a:r>
            <a:r>
              <a:rPr lang="es" sz="1600">
                <a:latin typeface="Didact Gothic"/>
                <a:ea typeface="Didact Gothic"/>
                <a:cs typeface="Didact Gothic"/>
                <a:sym typeface="Didact Gothic"/>
              </a:rPr>
              <a:t>&gt;</a:t>
            </a:r>
            <a:endParaRPr sz="1600">
              <a:solidFill>
                <a:srgbClr val="0000FF"/>
              </a:solidFill>
              <a:latin typeface="Didact Gothic"/>
              <a:ea typeface="Didact Gothic"/>
              <a:cs typeface="Didact Gothic"/>
              <a:sym typeface="Didact Gothic"/>
            </a:endParaRPr>
          </a:p>
        </p:txBody>
      </p:sp>
      <p:pic>
        <p:nvPicPr>
          <p:cNvPr id="322" name="Google Shape;322;p49"/>
          <p:cNvPicPr preferRelativeResize="0"/>
          <p:nvPr/>
        </p:nvPicPr>
        <p:blipFill rotWithShape="1">
          <a:blip r:embed="rId3">
            <a:alphaModFix/>
          </a:blip>
          <a:srcRect b="0" l="0" r="21327" t="0"/>
          <a:stretch/>
        </p:blipFill>
        <p:spPr>
          <a:xfrm>
            <a:off x="516125" y="3938475"/>
            <a:ext cx="8033399" cy="65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nvSpPr>
        <p:spPr>
          <a:xfrm>
            <a:off x="1443000" y="612050"/>
            <a:ext cx="6258000" cy="34287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es" sz="1800">
                <a:solidFill>
                  <a:schemeClr val="dk1"/>
                </a:solidFill>
                <a:latin typeface="Raleway"/>
                <a:ea typeface="Raleway"/>
                <a:cs typeface="Raleway"/>
                <a:sym typeface="Raleway"/>
              </a:rPr>
              <a:t>¡A PRACTICAR! </a:t>
            </a:r>
            <a:endParaRPr b="1" sz="1800">
              <a:solidFill>
                <a:schemeClr val="dk1"/>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4000"/>
              <a:buFont typeface="Arial"/>
              <a:buNone/>
            </a:pPr>
            <a:r>
              <a:t/>
            </a:r>
            <a:endParaRPr b="1" sz="1800">
              <a:latin typeface="Lato"/>
              <a:ea typeface="Lato"/>
              <a:cs typeface="Lato"/>
              <a:sym typeface="Lato"/>
            </a:endParaRPr>
          </a:p>
          <a:p>
            <a:pPr indent="0" lvl="0" marL="0" marR="0" rtl="0" algn="ctr">
              <a:lnSpc>
                <a:spcPct val="100000"/>
              </a:lnSpc>
              <a:spcBef>
                <a:spcPts val="0"/>
              </a:spcBef>
              <a:spcAft>
                <a:spcPts val="0"/>
              </a:spcAft>
              <a:buClr>
                <a:srgbClr val="000000"/>
              </a:buClr>
              <a:buSzPts val="4000"/>
              <a:buFont typeface="Arial"/>
              <a:buNone/>
            </a:pPr>
            <a:r>
              <a:rPr b="1" lang="es" sz="1600">
                <a:latin typeface="Lato"/>
                <a:ea typeface="Lato"/>
                <a:cs typeface="Lato"/>
                <a:sym typeface="Lato"/>
              </a:rPr>
              <a:t>BOOTSTRAP CON JS</a:t>
            </a:r>
            <a:endParaRPr b="1" sz="1600">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t/>
            </a:r>
            <a:endParaRPr sz="1300">
              <a:solidFill>
                <a:srgbClr val="121212"/>
              </a:solidFill>
              <a:highlight>
                <a:schemeClr val="lt1"/>
              </a:highlight>
              <a:latin typeface="Raleway Light"/>
              <a:ea typeface="Raleway Light"/>
              <a:cs typeface="Raleway Light"/>
              <a:sym typeface="Raleway Light"/>
            </a:endParaRPr>
          </a:p>
          <a:p>
            <a:pPr indent="0" lvl="0" marL="0" rtl="0" algn="l">
              <a:lnSpc>
                <a:spcPct val="115000"/>
              </a:lnSpc>
              <a:spcBef>
                <a:spcPts val="0"/>
              </a:spcBef>
              <a:spcAft>
                <a:spcPts val="0"/>
              </a:spcAft>
              <a:buClr>
                <a:schemeClr val="dk1"/>
              </a:buClr>
              <a:buSzPts val="1100"/>
              <a:buFont typeface="Arial"/>
              <a:buNone/>
            </a:pPr>
            <a:r>
              <a:t/>
            </a:r>
            <a:endParaRPr sz="1300">
              <a:solidFill>
                <a:srgbClr val="121212"/>
              </a:solidFill>
              <a:highlight>
                <a:schemeClr val="lt1"/>
              </a:highlight>
              <a:latin typeface="Raleway Light"/>
              <a:ea typeface="Raleway Light"/>
              <a:cs typeface="Raleway Light"/>
              <a:sym typeface="Raleway Light"/>
            </a:endParaRPr>
          </a:p>
          <a:p>
            <a:pPr indent="0" lvl="0" marL="0" rtl="0" algn="l">
              <a:lnSpc>
                <a:spcPct val="115000"/>
              </a:lnSpc>
              <a:spcBef>
                <a:spcPts val="0"/>
              </a:spcBef>
              <a:spcAft>
                <a:spcPts val="0"/>
              </a:spcAft>
              <a:buClr>
                <a:schemeClr val="dk1"/>
              </a:buClr>
              <a:buSzPts val="1100"/>
              <a:buFont typeface="Arial"/>
              <a:buNone/>
            </a:pPr>
            <a:r>
              <a:t/>
            </a:r>
            <a:endParaRPr>
              <a:solidFill>
                <a:srgbClr val="121212"/>
              </a:solidFill>
              <a:highlight>
                <a:schemeClr val="lt1"/>
              </a:highlight>
              <a:latin typeface="Raleway Light"/>
              <a:ea typeface="Raleway Light"/>
              <a:cs typeface="Raleway Light"/>
              <a:sym typeface="Raleway Light"/>
            </a:endParaRPr>
          </a:p>
          <a:p>
            <a:pPr indent="0" lvl="0" marL="0" rtl="0" algn="l">
              <a:lnSpc>
                <a:spcPct val="115000"/>
              </a:lnSpc>
              <a:spcBef>
                <a:spcPts val="0"/>
              </a:spcBef>
              <a:spcAft>
                <a:spcPts val="0"/>
              </a:spcAft>
              <a:buClr>
                <a:schemeClr val="dk1"/>
              </a:buClr>
              <a:buSzPts val="1100"/>
              <a:buFont typeface="Arial"/>
              <a:buNone/>
            </a:pPr>
            <a:r>
              <a:rPr lang="es">
                <a:solidFill>
                  <a:srgbClr val="121212"/>
                </a:solidFill>
                <a:highlight>
                  <a:schemeClr val="lt1"/>
                </a:highlight>
                <a:latin typeface="Raleway Light"/>
                <a:ea typeface="Raleway Light"/>
                <a:cs typeface="Raleway Light"/>
                <a:sym typeface="Raleway Light"/>
              </a:rPr>
              <a:t>Agregá componentes con JavaScript a tu proyecto. Adapta a modo mobile al menos una de las páginas del mismo. </a:t>
            </a:r>
            <a:endParaRPr>
              <a:solidFill>
                <a:srgbClr val="121212"/>
              </a:solidFill>
              <a:highlight>
                <a:schemeClr val="lt1"/>
              </a:highlight>
              <a:latin typeface="Raleway Light"/>
              <a:ea typeface="Raleway Light"/>
              <a:cs typeface="Raleway Light"/>
              <a:sym typeface="Raleway Light"/>
            </a:endParaRPr>
          </a:p>
          <a:p>
            <a:pPr indent="0" lvl="0" marL="914400" rtl="0" algn="l">
              <a:lnSpc>
                <a:spcPct val="115000"/>
              </a:lnSpc>
              <a:spcBef>
                <a:spcPts val="0"/>
              </a:spcBef>
              <a:spcAft>
                <a:spcPts val="0"/>
              </a:spcAft>
              <a:buClr>
                <a:schemeClr val="dk1"/>
              </a:buClr>
              <a:buSzPts val="1100"/>
              <a:buFont typeface="Arial"/>
              <a:buNone/>
            </a:pPr>
            <a:r>
              <a:t/>
            </a:r>
            <a:endParaRPr>
              <a:solidFill>
                <a:srgbClr val="121212"/>
              </a:solidFill>
              <a:latin typeface="Raleway Light"/>
              <a:ea typeface="Raleway Light"/>
              <a:cs typeface="Raleway Light"/>
              <a:sym typeface="Raleway Light"/>
            </a:endParaRPr>
          </a:p>
          <a:p>
            <a:pPr indent="-317500" lvl="0" marL="457200" rtl="0" algn="l">
              <a:lnSpc>
                <a:spcPct val="115000"/>
              </a:lnSpc>
              <a:spcBef>
                <a:spcPts val="0"/>
              </a:spcBef>
              <a:spcAft>
                <a:spcPts val="0"/>
              </a:spcAft>
              <a:buClr>
                <a:srgbClr val="121212"/>
              </a:buClr>
              <a:buSzPts val="1400"/>
              <a:buFont typeface="Raleway Light"/>
              <a:buChar char="●"/>
            </a:pPr>
            <a:r>
              <a:rPr lang="es">
                <a:solidFill>
                  <a:srgbClr val="121212"/>
                </a:solidFill>
                <a:latin typeface="Raleway Light"/>
                <a:ea typeface="Raleway Light"/>
                <a:cs typeface="Raleway Light"/>
                <a:sym typeface="Raleway Light"/>
              </a:rPr>
              <a:t>Incluye uno o más componentes de Bootstrap con JavaScript: carousel, dropdown, modal, budges, mensajes colapsados, etc.</a:t>
            </a:r>
            <a:endParaRPr>
              <a:solidFill>
                <a:srgbClr val="121212"/>
              </a:solidFill>
              <a:latin typeface="Raleway Light"/>
              <a:ea typeface="Raleway Light"/>
              <a:cs typeface="Raleway Light"/>
              <a:sym typeface="Raleway Light"/>
            </a:endParaRPr>
          </a:p>
          <a:p>
            <a:pPr indent="0" lvl="0" marL="914400" rtl="0" algn="l">
              <a:lnSpc>
                <a:spcPct val="115000"/>
              </a:lnSpc>
              <a:spcBef>
                <a:spcPts val="0"/>
              </a:spcBef>
              <a:spcAft>
                <a:spcPts val="0"/>
              </a:spcAft>
              <a:buClr>
                <a:schemeClr val="dk1"/>
              </a:buClr>
              <a:buSzPts val="1100"/>
              <a:buFont typeface="Arial"/>
              <a:buNone/>
            </a:pPr>
            <a:r>
              <a:t/>
            </a:r>
            <a:endParaRPr>
              <a:solidFill>
                <a:srgbClr val="121212"/>
              </a:solidFill>
              <a:latin typeface="Raleway Light"/>
              <a:ea typeface="Raleway Light"/>
              <a:cs typeface="Raleway Light"/>
              <a:sym typeface="Raleway Light"/>
            </a:endParaRPr>
          </a:p>
          <a:p>
            <a:pPr indent="-317500" lvl="0" marL="457200" rtl="0" algn="l">
              <a:lnSpc>
                <a:spcPct val="115000"/>
              </a:lnSpc>
              <a:spcBef>
                <a:spcPts val="0"/>
              </a:spcBef>
              <a:spcAft>
                <a:spcPts val="0"/>
              </a:spcAft>
              <a:buClr>
                <a:srgbClr val="121212"/>
              </a:buClr>
              <a:buSzPts val="1400"/>
              <a:buFont typeface="Raleway Light"/>
              <a:buChar char="●"/>
            </a:pPr>
            <a:r>
              <a:rPr lang="es">
                <a:solidFill>
                  <a:srgbClr val="121212"/>
                </a:solidFill>
                <a:latin typeface="Raleway Light"/>
                <a:ea typeface="Raleway Light"/>
                <a:cs typeface="Raleway Light"/>
                <a:sym typeface="Raleway Light"/>
              </a:rPr>
              <a:t>Utiliza Bootstrap para adaptar a mobile una página de tu sitio.</a:t>
            </a:r>
            <a:endParaRPr sz="2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b="1" lang="es" sz="3100">
                <a:solidFill>
                  <a:schemeClr val="dk1"/>
                </a:solidFill>
                <a:latin typeface="Lato"/>
                <a:ea typeface="Lato"/>
                <a:cs typeface="Lato"/>
                <a:sym typeface="Lato"/>
              </a:rPr>
              <a:t>¿CÓMO SE VE UNA PÁGINA CON BOOTSTRAP?</a:t>
            </a:r>
            <a:endParaRPr b="1" sz="3100">
              <a:solidFill>
                <a:schemeClr val="dk1"/>
              </a:solidFill>
              <a:latin typeface="Lato"/>
              <a:ea typeface="Lato"/>
              <a:cs typeface="Lato"/>
              <a:sym typeface="Lato"/>
            </a:endParaRPr>
          </a:p>
        </p:txBody>
      </p:sp>
      <p:sp>
        <p:nvSpPr>
          <p:cNvPr id="109" name="Google Shape;109;p20"/>
          <p:cNvSpPr txBox="1"/>
          <p:nvPr/>
        </p:nvSpPr>
        <p:spPr>
          <a:xfrm>
            <a:off x="5157450" y="1940850"/>
            <a:ext cx="3756600" cy="258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2000" u="sng">
                <a:solidFill>
                  <a:srgbClr val="1155CC"/>
                </a:solidFill>
                <a:highlight>
                  <a:srgbClr val="FFFFFF"/>
                </a:highlight>
                <a:latin typeface="Helvetica Neue Light"/>
                <a:ea typeface="Helvetica Neue Light"/>
                <a:cs typeface="Helvetica Neue Light"/>
                <a:sym typeface="Helvetica Neue Light"/>
                <a:hlinkClick r:id="rId3">
                  <a:extLst>
                    <a:ext uri="{A12FA001-AC4F-418D-AE19-62706E023703}">
                      <ahyp:hlinkClr val="tx"/>
                    </a:ext>
                  </a:extLst>
                </a:hlinkClick>
              </a:rPr>
              <a:t>https://codepen.io/anon/pen/BYyGKd/</a:t>
            </a:r>
            <a:r>
              <a:rPr lang="es"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110" name="Google Shape;110;p20"/>
          <p:cNvPicPr preferRelativeResize="0"/>
          <p:nvPr/>
        </p:nvPicPr>
        <p:blipFill>
          <a:blip r:embed="rId4">
            <a:alphaModFix/>
          </a:blip>
          <a:stretch>
            <a:fillRect/>
          </a:stretch>
        </p:blipFill>
        <p:spPr>
          <a:xfrm>
            <a:off x="693072" y="1720825"/>
            <a:ext cx="4384329" cy="2589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3000">
                <a:latin typeface="Lato"/>
                <a:ea typeface="Lato"/>
                <a:cs typeface="Lato"/>
                <a:sym typeface="Lato"/>
              </a:rPr>
              <a:t>INSTALAR BOOTSTRAP</a:t>
            </a:r>
            <a:endParaRPr b="1" sz="3000">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116" name="Google Shape;116;p21"/>
          <p:cNvGrpSpPr/>
          <p:nvPr/>
        </p:nvGrpSpPr>
        <p:grpSpPr>
          <a:xfrm>
            <a:off x="538406" y="1732666"/>
            <a:ext cx="3179426" cy="3014956"/>
            <a:chOff x="1949147" y="1325500"/>
            <a:chExt cx="3858526" cy="3665600"/>
          </a:xfrm>
        </p:grpSpPr>
        <p:pic>
          <p:nvPicPr>
            <p:cNvPr id="117" name="Google Shape;117;p21"/>
            <p:cNvPicPr preferRelativeResize="0"/>
            <p:nvPr/>
          </p:nvPicPr>
          <p:blipFill>
            <a:blip r:embed="rId3">
              <a:alphaModFix/>
            </a:blip>
            <a:stretch>
              <a:fillRect/>
            </a:stretch>
          </p:blipFill>
          <p:spPr>
            <a:xfrm>
              <a:off x="1949147" y="1325500"/>
              <a:ext cx="3858526" cy="3665600"/>
            </a:xfrm>
            <a:prstGeom prst="rect">
              <a:avLst/>
            </a:prstGeom>
            <a:noFill/>
            <a:ln>
              <a:noFill/>
            </a:ln>
          </p:spPr>
        </p:pic>
        <p:sp>
          <p:nvSpPr>
            <p:cNvPr id="118" name="Google Shape;118;p21"/>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1"/>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120" name="Google Shape;120;p21"/>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SzPts val="1600"/>
              <a:buFont typeface="Raleway Light"/>
              <a:buAutoNum type="arabicPeriod"/>
            </a:pPr>
            <a:r>
              <a:rPr lang="es" sz="1600">
                <a:highlight>
                  <a:srgbClr val="E0FF00"/>
                </a:highlight>
                <a:latin typeface="Raleway Light"/>
                <a:ea typeface="Raleway Light"/>
                <a:cs typeface="Raleway Light"/>
                <a:sym typeface="Raleway Light"/>
              </a:rPr>
              <a:t>Código compilado listo para usar para Bootstrap .</a:t>
            </a:r>
            <a:endParaRPr sz="1600">
              <a:highlight>
                <a:srgbClr val="E0FF00"/>
              </a:highlight>
              <a:latin typeface="Raleway Light"/>
              <a:ea typeface="Raleway Light"/>
              <a:cs typeface="Raleway Light"/>
              <a:sym typeface="Raleway Light"/>
            </a:endParaRPr>
          </a:p>
          <a:p>
            <a:pPr indent="-330200" lvl="0" marL="457200" rtl="0" algn="just">
              <a:lnSpc>
                <a:spcPct val="115000"/>
              </a:lnSpc>
              <a:spcBef>
                <a:spcPts val="0"/>
              </a:spcBef>
              <a:spcAft>
                <a:spcPts val="0"/>
              </a:spcAft>
              <a:buSzPts val="1600"/>
              <a:buFont typeface="Raleway Light"/>
              <a:buAutoNum type="arabicPeriod"/>
            </a:pPr>
            <a:r>
              <a:rPr lang="es" sz="1600">
                <a:highlight>
                  <a:srgbClr val="FFFFFF"/>
                </a:highlight>
                <a:latin typeface="Raleway Light"/>
                <a:ea typeface="Raleway Light"/>
                <a:cs typeface="Raleway Light"/>
                <a:sym typeface="Raleway Light"/>
              </a:rPr>
              <a:t>Archivos para compilar.</a:t>
            </a:r>
            <a:endParaRPr sz="1600">
              <a:highlight>
                <a:srgbClr val="FFFFFF"/>
              </a:highlight>
              <a:latin typeface="Raleway Light"/>
              <a:ea typeface="Raleway Light"/>
              <a:cs typeface="Raleway Light"/>
              <a:sym typeface="Raleway Light"/>
            </a:endParaRPr>
          </a:p>
          <a:p>
            <a:pPr indent="-336550" lvl="0" marL="457200" rtl="0" algn="l">
              <a:lnSpc>
                <a:spcPct val="115000"/>
              </a:lnSpc>
              <a:spcBef>
                <a:spcPts val="0"/>
              </a:spcBef>
              <a:spcAft>
                <a:spcPts val="0"/>
              </a:spcAft>
              <a:buSzPts val="1700"/>
              <a:buFont typeface="Raleway Light"/>
              <a:buAutoNum type="arabicPeriod"/>
            </a:pPr>
            <a:r>
              <a:rPr lang="es" sz="1600">
                <a:solidFill>
                  <a:schemeClr val="dk1"/>
                </a:solidFill>
                <a:highlight>
                  <a:srgbClr val="E0FF00"/>
                </a:highlight>
                <a:latin typeface="Raleway Light"/>
                <a:ea typeface="Raleway Light"/>
                <a:cs typeface="Raleway Light"/>
                <a:sym typeface="Raleway Light"/>
              </a:rPr>
              <a:t>BootstrapCDN (enlace directo).</a:t>
            </a:r>
            <a:endParaRPr sz="1600">
              <a:solidFill>
                <a:schemeClr val="dk1"/>
              </a:solidFill>
              <a:highlight>
                <a:srgbClr val="E0FF00"/>
              </a:highlight>
              <a:latin typeface="Raleway Light"/>
              <a:ea typeface="Raleway Light"/>
              <a:cs typeface="Raleway Light"/>
              <a:sym typeface="Raleway Light"/>
            </a:endParaRPr>
          </a:p>
          <a:p>
            <a:pPr indent="-330200" lvl="0" marL="457200" rtl="0" algn="just">
              <a:lnSpc>
                <a:spcPct val="115000"/>
              </a:lnSpc>
              <a:spcBef>
                <a:spcPts val="0"/>
              </a:spcBef>
              <a:spcAft>
                <a:spcPts val="0"/>
              </a:spcAft>
              <a:buSzPts val="1600"/>
              <a:buFont typeface="Raleway Light"/>
              <a:buAutoNum type="arabicPeriod"/>
            </a:pPr>
            <a:r>
              <a:rPr lang="es" sz="1600">
                <a:highlight>
                  <a:srgbClr val="FFFFFF"/>
                </a:highlight>
                <a:latin typeface="Raleway Light"/>
                <a:ea typeface="Raleway Light"/>
                <a:cs typeface="Raleway Light"/>
                <a:sym typeface="Raleway Light"/>
              </a:rPr>
              <a:t>Instalando paquetes.</a:t>
            </a:r>
            <a:endParaRPr sz="1600">
              <a:highlight>
                <a:srgbClr val="FFFFFF"/>
              </a:highlight>
              <a:latin typeface="Raleway Light"/>
              <a:ea typeface="Raleway Light"/>
              <a:cs typeface="Raleway Light"/>
              <a:sym typeface="Raleway Light"/>
            </a:endParaRPr>
          </a:p>
          <a:p>
            <a:pPr indent="0" lvl="0" marL="0" rtl="0" algn="just">
              <a:lnSpc>
                <a:spcPct val="115000"/>
              </a:lnSpc>
              <a:spcBef>
                <a:spcPts val="0"/>
              </a:spcBef>
              <a:spcAft>
                <a:spcPts val="0"/>
              </a:spcAft>
              <a:buNone/>
            </a:pPr>
            <a:r>
              <a:t/>
            </a:r>
            <a:endParaRPr sz="1600">
              <a:highlight>
                <a:srgbClr val="FFFFFF"/>
              </a:highlight>
              <a:latin typeface="Raleway Light"/>
              <a:ea typeface="Raleway Light"/>
              <a:cs typeface="Raleway Light"/>
              <a:sym typeface="Raleway Light"/>
            </a:endParaRPr>
          </a:p>
          <a:p>
            <a:pPr indent="0" lvl="0" marL="0" rtl="0" algn="just">
              <a:lnSpc>
                <a:spcPct val="115000"/>
              </a:lnSpc>
              <a:spcBef>
                <a:spcPts val="0"/>
              </a:spcBef>
              <a:spcAft>
                <a:spcPts val="0"/>
              </a:spcAft>
              <a:buNone/>
            </a:pPr>
            <a:r>
              <a:rPr lang="es" sz="1600">
                <a:highlight>
                  <a:srgbClr val="FFFFFF"/>
                </a:highlight>
                <a:latin typeface="Raleway Light"/>
                <a:ea typeface="Raleway Light"/>
                <a:cs typeface="Raleway Light"/>
                <a:sym typeface="Raleway Light"/>
              </a:rPr>
              <a:t>Vamos a usar las formas más sencillas:</a:t>
            </a:r>
            <a:endParaRPr sz="1600">
              <a:highlight>
                <a:srgbClr val="FFFFFF"/>
              </a:highlight>
              <a:latin typeface="Raleway Light"/>
              <a:ea typeface="Raleway Light"/>
              <a:cs typeface="Raleway Light"/>
              <a:sym typeface="Raleway Light"/>
            </a:endParaRPr>
          </a:p>
          <a:p>
            <a:pPr indent="-330200" lvl="0" marL="457200" rtl="0" algn="just">
              <a:lnSpc>
                <a:spcPct val="115000"/>
              </a:lnSpc>
              <a:spcBef>
                <a:spcPts val="0"/>
              </a:spcBef>
              <a:spcAft>
                <a:spcPts val="0"/>
              </a:spcAft>
              <a:buClr>
                <a:srgbClr val="3CEFAB"/>
              </a:buClr>
              <a:buSzPts val="1600"/>
              <a:buFont typeface="Raleway Light"/>
              <a:buChar char="●"/>
            </a:pPr>
            <a:r>
              <a:rPr lang="es" sz="1600">
                <a:highlight>
                  <a:srgbClr val="FFFFFF"/>
                </a:highlight>
                <a:latin typeface="Raleway Light"/>
                <a:ea typeface="Raleway Light"/>
                <a:cs typeface="Raleway Light"/>
                <a:sym typeface="Raleway Light"/>
              </a:rPr>
              <a:t>Descargando los archivos.</a:t>
            </a:r>
            <a:endParaRPr sz="1600">
              <a:highlight>
                <a:srgbClr val="FFFFFF"/>
              </a:highlight>
              <a:latin typeface="Raleway Light"/>
              <a:ea typeface="Raleway Light"/>
              <a:cs typeface="Raleway Light"/>
              <a:sym typeface="Raleway Light"/>
            </a:endParaRPr>
          </a:p>
          <a:p>
            <a:pPr indent="-330200" lvl="0" marL="457200" rtl="0" algn="just">
              <a:lnSpc>
                <a:spcPct val="115000"/>
              </a:lnSpc>
              <a:spcBef>
                <a:spcPts val="0"/>
              </a:spcBef>
              <a:spcAft>
                <a:spcPts val="0"/>
              </a:spcAft>
              <a:buClr>
                <a:srgbClr val="3CEFAB"/>
              </a:buClr>
              <a:buSzPts val="1600"/>
              <a:buFont typeface="Raleway Light"/>
              <a:buChar char="●"/>
            </a:pPr>
            <a:r>
              <a:rPr lang="es" sz="1600">
                <a:highlight>
                  <a:srgbClr val="FFFFFF"/>
                </a:highlight>
                <a:latin typeface="Raleway Light"/>
                <a:ea typeface="Raleway Light"/>
                <a:cs typeface="Raleway Light"/>
                <a:sym typeface="Raleway Light"/>
              </a:rPr>
              <a:t>Con el enlace a los archivos.</a:t>
            </a:r>
            <a:endParaRPr sz="1600">
              <a:highlight>
                <a:srgbClr val="FFFFFF"/>
              </a:highlight>
              <a:latin typeface="Raleway Light"/>
              <a:ea typeface="Raleway Light"/>
              <a:cs typeface="Raleway Light"/>
              <a:sym typeface="Raleway Light"/>
            </a:endParaRPr>
          </a:p>
        </p:txBody>
      </p:sp>
      <p:sp>
        <p:nvSpPr>
          <p:cNvPr id="121" name="Google Shape;121;p21"/>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4"/>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643801" y="2651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b="1" lang="es" sz="3000">
                <a:solidFill>
                  <a:schemeClr val="dk1"/>
                </a:solidFill>
                <a:latin typeface="Lato"/>
                <a:ea typeface="Lato"/>
                <a:cs typeface="Lato"/>
                <a:sym typeface="Lato"/>
              </a:rPr>
              <a:t>CONTENEDORES</a:t>
            </a:r>
            <a:endParaRPr b="1" sz="3000">
              <a:solidFill>
                <a:schemeClr val="dk1"/>
              </a:solidFill>
              <a:latin typeface="Lato"/>
              <a:ea typeface="Lato"/>
              <a:cs typeface="Lato"/>
              <a:sym typeface="Lato"/>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127" name="Google Shape;127;p22"/>
          <p:cNvSpPr txBox="1"/>
          <p:nvPr/>
        </p:nvSpPr>
        <p:spPr>
          <a:xfrm>
            <a:off x="1049525"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128" name="Google Shape;128;p22"/>
          <p:cNvSpPr txBox="1"/>
          <p:nvPr/>
        </p:nvSpPr>
        <p:spPr>
          <a:xfrm>
            <a:off x="4339950" y="1330838"/>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600">
                <a:solidFill>
                  <a:schemeClr val="dk1"/>
                </a:solidFill>
                <a:highlight>
                  <a:srgbClr val="FFFFFF"/>
                </a:highlight>
                <a:latin typeface="Raleway"/>
                <a:ea typeface="Raleway"/>
                <a:cs typeface="Raleway"/>
                <a:sym typeface="Raleway"/>
              </a:rPr>
              <a:t>Cada contenedor tiene un ancho variable, que va a depender de la resolución de pantalla del usuario. Esto lo averiguará Bootstrap, y va a setearle el ancho correspondiente. </a:t>
            </a:r>
            <a:endParaRPr sz="1600">
              <a:latin typeface="Raleway"/>
              <a:ea typeface="Raleway"/>
              <a:cs typeface="Raleway"/>
              <a:sym typeface="Raleway"/>
            </a:endParaRPr>
          </a:p>
        </p:txBody>
      </p:sp>
      <p:sp>
        <p:nvSpPr>
          <p:cNvPr id="129" name="Google Shape;129;p22"/>
          <p:cNvSpPr txBox="1"/>
          <p:nvPr/>
        </p:nvSpPr>
        <p:spPr>
          <a:xfrm>
            <a:off x="1049525" y="22850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="container"&gt;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latin typeface="Didact Gothic"/>
              <a:ea typeface="Didact Gothic"/>
              <a:cs typeface="Didact Gothic"/>
              <a:sym typeface="Didact Gothic"/>
            </a:endParaRPr>
          </a:p>
        </p:txBody>
      </p:sp>
      <p:pic>
        <p:nvPicPr>
          <p:cNvPr id="130" name="Google Shape;130;p22"/>
          <p:cNvPicPr preferRelativeResize="0"/>
          <p:nvPr/>
        </p:nvPicPr>
        <p:blipFill rotWithShape="1">
          <a:blip r:embed="rId3">
            <a:alphaModFix/>
          </a:blip>
          <a:srcRect b="0" l="0" r="0" t="0"/>
          <a:stretch/>
        </p:blipFill>
        <p:spPr>
          <a:xfrm>
            <a:off x="5046175" y="3230900"/>
            <a:ext cx="3381375" cy="158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s" sz="3000">
                <a:solidFill>
                  <a:schemeClr val="dk1"/>
                </a:solidFill>
                <a:latin typeface="Raleway"/>
                <a:ea typeface="Raleway"/>
                <a:cs typeface="Raleway"/>
                <a:sym typeface="Raleway"/>
              </a:rPr>
              <a:t>CONTENEDORES: ROW</a:t>
            </a:r>
            <a:endParaRPr b="1" sz="3000">
              <a:solidFill>
                <a:schemeClr val="dk1"/>
              </a:solidFill>
              <a:latin typeface="Raleway"/>
              <a:ea typeface="Raleway"/>
              <a:cs typeface="Raleway"/>
              <a:sym typeface="Raleway"/>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136" name="Google Shape;136;p23"/>
          <p:cNvSpPr txBox="1"/>
          <p:nvPr/>
        </p:nvSpPr>
        <p:spPr>
          <a:xfrm>
            <a:off x="3901975" y="1589575"/>
            <a:ext cx="45567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600">
                <a:solidFill>
                  <a:srgbClr val="24292E"/>
                </a:solidFill>
                <a:highlight>
                  <a:srgbClr val="FFFFFF"/>
                </a:highlight>
                <a:latin typeface="Raleway"/>
                <a:ea typeface="Raleway"/>
                <a:cs typeface="Raleway"/>
                <a:sym typeface="Raleway"/>
              </a:rPr>
              <a:t>El siguiente div a utilizar son los</a:t>
            </a:r>
            <a:r>
              <a:rPr i="1" lang="es" sz="1600">
                <a:solidFill>
                  <a:srgbClr val="24292E"/>
                </a:solidFill>
                <a:highlight>
                  <a:srgbClr val="FFFFFF"/>
                </a:highlight>
                <a:latin typeface="Raleway"/>
                <a:ea typeface="Raleway"/>
                <a:cs typeface="Raleway"/>
                <a:sym typeface="Raleway"/>
              </a:rPr>
              <a:t> </a:t>
            </a:r>
            <a:r>
              <a:rPr b="1" i="1" lang="es" sz="1600">
                <a:solidFill>
                  <a:srgbClr val="24292E"/>
                </a:solidFill>
                <a:highlight>
                  <a:srgbClr val="FFFFFF"/>
                </a:highlight>
                <a:latin typeface="Raleway"/>
                <a:ea typeface="Raleway"/>
                <a:cs typeface="Raleway"/>
                <a:sym typeface="Raleway"/>
              </a:rPr>
              <a:t>.row</a:t>
            </a:r>
            <a:r>
              <a:rPr lang="es" sz="1600">
                <a:solidFill>
                  <a:srgbClr val="24292E"/>
                </a:solidFill>
                <a:highlight>
                  <a:srgbClr val="FFFFFF"/>
                </a:highlight>
                <a:latin typeface="Raleway"/>
                <a:ea typeface="Raleway"/>
                <a:cs typeface="Raleway"/>
                <a:sym typeface="Raleway"/>
              </a:rPr>
              <a:t>, que serán las filas en donde dividiremos el contenido del bloque, que reacomodará los divs de su interior dependiendo siempre de la resolución del usuario. Dentro de los div row, se indicarán los div con el sistema de grillas.</a:t>
            </a:r>
            <a:endParaRPr sz="1600">
              <a:latin typeface="Raleway"/>
              <a:ea typeface="Raleway"/>
              <a:cs typeface="Raleway"/>
              <a:sym typeface="Raleway"/>
            </a:endParaRPr>
          </a:p>
        </p:txBody>
      </p:sp>
      <p:sp>
        <p:nvSpPr>
          <p:cNvPr id="137" name="Google Shape;137;p23"/>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138" name="Google Shape;138;p23"/>
          <p:cNvSpPr txBox="1"/>
          <p:nvPr/>
        </p:nvSpPr>
        <p:spPr>
          <a:xfrm>
            <a:off x="592325" y="2056475"/>
            <a:ext cx="30000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nvSpPr>
        <p:spPr>
          <a:xfrm>
            <a:off x="1258200" y="1266825"/>
            <a:ext cx="72981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200">
                <a:solidFill>
                  <a:schemeClr val="dk1"/>
                </a:solidFill>
                <a:latin typeface="Raleway"/>
                <a:ea typeface="Raleway"/>
                <a:cs typeface="Raleway"/>
                <a:sym typeface="Raleway"/>
              </a:rPr>
              <a:t>Con lo que hemos visto, logramos hacer rápidamente columnas, pero…</a:t>
            </a:r>
            <a:r>
              <a:rPr b="1" lang="es" sz="1200">
                <a:solidFill>
                  <a:schemeClr val="dk1"/>
                </a:solidFill>
                <a:latin typeface="Raleway"/>
                <a:ea typeface="Raleway"/>
                <a:cs typeface="Raleway"/>
                <a:sym typeface="Raleway"/>
              </a:rPr>
              <a:t> no especificamos cuántas columnas debe haber según de la resolución del dispositivo:</a:t>
            </a:r>
            <a:endParaRPr b="1" sz="1200">
              <a:latin typeface="Raleway"/>
              <a:ea typeface="Raleway"/>
              <a:cs typeface="Raleway"/>
              <a:sym typeface="Raleway"/>
            </a:endParaRPr>
          </a:p>
        </p:txBody>
      </p:sp>
      <p:pic>
        <p:nvPicPr>
          <p:cNvPr id="144" name="Google Shape;144;p24"/>
          <p:cNvPicPr preferRelativeResize="0"/>
          <p:nvPr/>
        </p:nvPicPr>
        <p:blipFill>
          <a:blip r:embed="rId3">
            <a:alphaModFix/>
          </a:blip>
          <a:stretch>
            <a:fillRect/>
          </a:stretch>
        </p:blipFill>
        <p:spPr>
          <a:xfrm>
            <a:off x="1077400" y="2042925"/>
            <a:ext cx="7298254" cy="2616700"/>
          </a:xfrm>
          <a:prstGeom prst="rect">
            <a:avLst/>
          </a:prstGeom>
          <a:noFill/>
          <a:ln>
            <a:noFill/>
          </a:ln>
        </p:spPr>
      </p:pic>
      <p:sp>
        <p:nvSpPr>
          <p:cNvPr id="145" name="Google Shape;145;p24"/>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1" lang="es" sz="3000">
                <a:solidFill>
                  <a:schemeClr val="dk1"/>
                </a:solidFill>
                <a:latin typeface="Lato"/>
                <a:ea typeface="Lato"/>
                <a:cs typeface="Lato"/>
                <a:sym typeface="Lato"/>
              </a:rPr>
              <a:t>SISTEMA DE GRILLAS</a:t>
            </a:r>
            <a:endParaRPr b="1" sz="30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508775" y="1820975"/>
            <a:ext cx="6906760" cy="2358924"/>
          </a:xfrm>
          <a:prstGeom prst="rect">
            <a:avLst/>
          </a:prstGeom>
          <a:noFill/>
          <a:ln>
            <a:noFill/>
          </a:ln>
        </p:spPr>
      </p:pic>
      <p:pic>
        <p:nvPicPr>
          <p:cNvPr id="151" name="Google Shape;151;p25"/>
          <p:cNvPicPr preferRelativeResize="0"/>
          <p:nvPr/>
        </p:nvPicPr>
        <p:blipFill>
          <a:blip r:embed="rId4">
            <a:alphaModFix/>
          </a:blip>
          <a:stretch>
            <a:fillRect/>
          </a:stretch>
        </p:blipFill>
        <p:spPr>
          <a:xfrm>
            <a:off x="7364175" y="1897167"/>
            <a:ext cx="1321050" cy="2212225"/>
          </a:xfrm>
          <a:prstGeom prst="rect">
            <a:avLst/>
          </a:prstGeom>
          <a:noFill/>
          <a:ln>
            <a:noFill/>
          </a:ln>
        </p:spPr>
      </p:pic>
      <p:sp>
        <p:nvSpPr>
          <p:cNvPr id="152" name="Google Shape;152;p25"/>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Lato"/>
                <a:ea typeface="Lato"/>
                <a:cs typeface="Lato"/>
                <a:sym typeface="Lato"/>
              </a:rPr>
              <a:t>SISTEMA DE GRILLAS</a:t>
            </a:r>
            <a:endParaRPr i="1" sz="40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idele template">
  <a:themeElements>
    <a:clrScheme name="Custom 347">
      <a:dk1>
        <a:srgbClr val="000000"/>
      </a:dk1>
      <a:lt1>
        <a:srgbClr val="FFFFFF"/>
      </a:lt1>
      <a:dk2>
        <a:srgbClr val="3F3F3F"/>
      </a:dk2>
      <a:lt2>
        <a:srgbClr val="F3F3F3"/>
      </a:lt2>
      <a:accent1>
        <a:srgbClr val="FF004E"/>
      </a:accent1>
      <a:accent2>
        <a:srgbClr val="901829"/>
      </a:accent2>
      <a:accent3>
        <a:srgbClr val="B958C2"/>
      </a:accent3>
      <a:accent4>
        <a:srgbClr val="5B8FDD"/>
      </a:accent4>
      <a:accent5>
        <a:srgbClr val="7CB652"/>
      </a:accent5>
      <a:accent6>
        <a:srgbClr val="FFB200"/>
      </a:accent6>
      <a:hlink>
        <a:srgbClr val="FF004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